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81" r:id="rId5"/>
    <p:sldId id="284" r:id="rId6"/>
    <p:sldId id="278" r:id="rId7"/>
    <p:sldId id="293" r:id="rId8"/>
    <p:sldId id="273" r:id="rId9"/>
    <p:sldId id="306" r:id="rId10"/>
    <p:sldId id="307" r:id="rId11"/>
    <p:sldId id="308" r:id="rId12"/>
    <p:sldId id="313" r:id="rId13"/>
    <p:sldId id="316" r:id="rId14"/>
    <p:sldId id="315" r:id="rId15"/>
    <p:sldId id="297" r:id="rId16"/>
    <p:sldId id="266" r:id="rId17"/>
    <p:sldId id="29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F00"/>
    <a:srgbClr val="989800"/>
    <a:srgbClr val="E8C638"/>
    <a:srgbClr val="196ECB"/>
    <a:srgbClr val="D60E9D"/>
    <a:srgbClr val="CE16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81081" autoAdjust="0"/>
  </p:normalViewPr>
  <p:slideViewPr>
    <p:cSldViewPr snapToGrid="0">
      <p:cViewPr>
        <p:scale>
          <a:sx n="150" d="100"/>
          <a:sy n="150" d="100"/>
        </p:scale>
        <p:origin x="2946" y="10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66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59235-E454-E4C0-16AA-803E0FFCF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08FFD4-4E1B-DDC9-644B-95BB6D75BA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2E4E2F-200F-CCDC-94B6-FAA9EFB53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nl-NL" dirty="0"/>
              <a:t>Base model: MobileNetV2(weights='imagenet', include_top=False) </a:t>
            </a:r>
          </a:p>
          <a:p>
            <a:r>
              <a:rPr lang="nl-NL" dirty="0"/>
              <a:t>Added custom head: </a:t>
            </a:r>
          </a:p>
          <a:p>
            <a:r>
              <a:rPr lang="nl-NL" dirty="0"/>
              <a:t>	Global Average Pooling Dense(128, activation='relu’) </a:t>
            </a:r>
          </a:p>
          <a:p>
            <a:r>
              <a:rPr lang="nl-NL" dirty="0"/>
              <a:t>	Dropout(0.3) Dense(10, activation='softmax’) </a:t>
            </a:r>
          </a:p>
          <a:p>
            <a:r>
              <a:rPr lang="nl-NL" dirty="0"/>
              <a:t>Total layers: 158 (154 from base + 4 custom)</a:t>
            </a:r>
          </a:p>
          <a:p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weights='</a:t>
            </a:r>
            <a:r>
              <a:rPr lang="en-US" dirty="0" err="1"/>
              <a:t>imagenet</a:t>
            </a:r>
            <a:r>
              <a:rPr lang="en-US" dirty="0"/>
              <a:t>' loads </a:t>
            </a:r>
            <a:r>
              <a:rPr lang="en-US" b="1" dirty="0"/>
              <a:t>pre-trained weights</a:t>
            </a:r>
            <a:r>
              <a:rPr lang="en-US" dirty="0"/>
              <a:t> (on ImageNet: 1.4M images, 1000 classes).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include_top</a:t>
            </a:r>
            <a:r>
              <a:rPr lang="en-US" dirty="0"/>
              <a:t>=False removes the final classification layer (we'll add our own).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input_shape</a:t>
            </a:r>
            <a:r>
              <a:rPr lang="en-US" dirty="0"/>
              <a:t>=(IMG_SIZE, IMG_SIZE, 3) sets the input size for CIFAR-10 (resized to 160x160 or 224x224, 3 channels for RGB).</a:t>
            </a:r>
          </a:p>
          <a:p>
            <a:r>
              <a:rPr lang="en-US" dirty="0"/>
              <a:t>🎯 </a:t>
            </a:r>
            <a:r>
              <a:rPr lang="en-US" b="1" dirty="0"/>
              <a:t>Purpose:</a:t>
            </a:r>
            <a:r>
              <a:rPr lang="en-US" dirty="0"/>
              <a:t> Use MobileNetV2 as a </a:t>
            </a:r>
            <a:r>
              <a:rPr lang="en-US" b="1" dirty="0"/>
              <a:t>feature extractor</a:t>
            </a:r>
            <a:r>
              <a:rPr lang="en-US" dirty="0"/>
              <a:t>, not a classifier.</a:t>
            </a:r>
          </a:p>
          <a:p>
            <a:pPr>
              <a:buNone/>
            </a:pPr>
            <a:r>
              <a:rPr lang="en-US" b="1" dirty="0"/>
              <a:t>Explanation: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Freezes all MobileNetV2 layers so they </a:t>
            </a:r>
            <a:r>
              <a:rPr lang="en-US" b="1" dirty="0"/>
              <a:t>don’t get updated</a:t>
            </a:r>
            <a:r>
              <a:rPr lang="en-US" dirty="0"/>
              <a:t> during training.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Saves time and prevents forgetting what it already learned from ImageNet.</a:t>
            </a:r>
          </a:p>
          <a:p>
            <a:pPr>
              <a:buNone/>
            </a:pPr>
            <a:r>
              <a:rPr lang="en-US" dirty="0" err="1"/>
              <a:t>base_model.output</a:t>
            </a:r>
            <a:r>
              <a:rPr lang="en-US" dirty="0"/>
              <a:t>: Get the final feature maps from MobileNetV2.</a:t>
            </a:r>
          </a:p>
          <a:p>
            <a:pPr>
              <a:buNone/>
            </a:pPr>
            <a:r>
              <a:rPr lang="en-US" dirty="0"/>
              <a:t>GlobalAveragePooling2D():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Converts the feature maps (shape: H×W×C) to a single vector (1×1×C).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Reduces model size, prevents overfitting, and works better than Flatten() for CNNs.</a:t>
            </a:r>
          </a:p>
          <a:p>
            <a:pPr>
              <a:buNone/>
            </a:pPr>
            <a:r>
              <a:rPr lang="en-US" dirty="0"/>
              <a:t>Dense(128, activation='</a:t>
            </a:r>
            <a:r>
              <a:rPr lang="en-US" dirty="0" err="1"/>
              <a:t>relu</a:t>
            </a:r>
            <a:r>
              <a:rPr lang="en-US" dirty="0"/>
              <a:t>'): Adds a </a:t>
            </a:r>
            <a:r>
              <a:rPr lang="en-US" b="1" dirty="0"/>
              <a:t>fully connected layer</a:t>
            </a:r>
            <a:r>
              <a:rPr lang="en-US" dirty="0"/>
              <a:t> to learn new patterns.</a:t>
            </a:r>
          </a:p>
          <a:p>
            <a:pPr>
              <a:buNone/>
            </a:pPr>
            <a:r>
              <a:rPr lang="en-US" dirty="0"/>
              <a:t>Dropout(0.3): Randomly turns off 30% of neurons during training to reduce </a:t>
            </a:r>
            <a:r>
              <a:rPr lang="en-US" b="1" dirty="0"/>
              <a:t>overfitting</a:t>
            </a:r>
            <a:r>
              <a:rPr lang="en-US" dirty="0"/>
              <a:t>.</a:t>
            </a:r>
          </a:p>
          <a:p>
            <a:r>
              <a:rPr lang="en-US" dirty="0"/>
              <a:t>Dense(10, activation='</a:t>
            </a:r>
            <a:r>
              <a:rPr lang="en-US" dirty="0" err="1"/>
              <a:t>softmax</a:t>
            </a:r>
            <a:r>
              <a:rPr lang="en-US" dirty="0"/>
              <a:t>'): Final output layer with 10 nodes for the 10 CIFAR-10 classes.</a:t>
            </a:r>
          </a:p>
          <a:p>
            <a:r>
              <a:rPr lang="en-US" dirty="0"/>
              <a:t>Combines the </a:t>
            </a:r>
            <a:r>
              <a:rPr lang="en-US" b="1" dirty="0"/>
              <a:t>input of MobileNetV2</a:t>
            </a:r>
            <a:r>
              <a:rPr lang="en-US" dirty="0"/>
              <a:t> and the </a:t>
            </a:r>
            <a:r>
              <a:rPr lang="en-US" b="1" dirty="0"/>
              <a:t>new classification head</a:t>
            </a:r>
            <a:r>
              <a:rPr lang="en-US" dirty="0"/>
              <a:t> into a complete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4BF5E-2674-C306-C178-BBA375BCCA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902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E1BF1-5837-C531-F04C-C8E2771F7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2A312F-4E45-4E4E-A272-50E3AC3B7F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D64C13-3D7A-A289-72D2-5ADBE2906A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nl-NL" dirty="0"/>
              <a:t>Base model: MobileNetV2(weights='imagenet', include_top=False) </a:t>
            </a:r>
          </a:p>
          <a:p>
            <a:r>
              <a:rPr lang="nl-NL" dirty="0"/>
              <a:t>Added custom head: </a:t>
            </a:r>
          </a:p>
          <a:p>
            <a:r>
              <a:rPr lang="nl-NL" dirty="0"/>
              <a:t>	Global Average Pooling Dense(128, activation='relu’) </a:t>
            </a:r>
          </a:p>
          <a:p>
            <a:r>
              <a:rPr lang="nl-NL" dirty="0"/>
              <a:t>	Dropout(0.3) Dense(10, activation='softmax’) </a:t>
            </a:r>
          </a:p>
          <a:p>
            <a:r>
              <a:rPr lang="nl-NL" dirty="0"/>
              <a:t>Total layers: 158 (154 from base + 4 custom)</a:t>
            </a:r>
          </a:p>
          <a:p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weights='</a:t>
            </a:r>
            <a:r>
              <a:rPr lang="en-US" dirty="0" err="1"/>
              <a:t>imagenet</a:t>
            </a:r>
            <a:r>
              <a:rPr lang="en-US" dirty="0"/>
              <a:t>' loads </a:t>
            </a:r>
            <a:r>
              <a:rPr lang="en-US" b="1" dirty="0"/>
              <a:t>pre-trained weights</a:t>
            </a:r>
            <a:r>
              <a:rPr lang="en-US" dirty="0"/>
              <a:t> (on ImageNet: 1.4M images, 1000 classes).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include_top</a:t>
            </a:r>
            <a:r>
              <a:rPr lang="en-US" dirty="0"/>
              <a:t>=False removes the final classification layer (we'll add our own).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input_shape</a:t>
            </a:r>
            <a:r>
              <a:rPr lang="en-US" dirty="0"/>
              <a:t>=(IMG_SIZE, IMG_SIZE, 3) sets the input size for CIFAR-10 (resized to 160x160 or 224x224, 3 channels for RGB).</a:t>
            </a:r>
          </a:p>
          <a:p>
            <a:r>
              <a:rPr lang="en-US" dirty="0"/>
              <a:t>🎯 </a:t>
            </a:r>
            <a:r>
              <a:rPr lang="en-US" b="1" dirty="0"/>
              <a:t>Purpose:</a:t>
            </a:r>
            <a:r>
              <a:rPr lang="en-US" dirty="0"/>
              <a:t> Use MobileNetV2 as a </a:t>
            </a:r>
            <a:r>
              <a:rPr lang="en-US" b="1" dirty="0"/>
              <a:t>feature extractor</a:t>
            </a:r>
            <a:r>
              <a:rPr lang="en-US" dirty="0"/>
              <a:t>, not a classifier.</a:t>
            </a:r>
          </a:p>
          <a:p>
            <a:pPr>
              <a:buNone/>
            </a:pPr>
            <a:r>
              <a:rPr lang="en-US" b="1" dirty="0"/>
              <a:t>Explanation: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Freezes all MobileNetV2 layers so they </a:t>
            </a:r>
            <a:r>
              <a:rPr lang="en-US" b="1" dirty="0"/>
              <a:t>don’t get updated</a:t>
            </a:r>
            <a:r>
              <a:rPr lang="en-US" dirty="0"/>
              <a:t> during training.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Saves time and prevents forgetting what it already learned from ImageNet.</a:t>
            </a:r>
          </a:p>
          <a:p>
            <a:pPr>
              <a:buNone/>
            </a:pPr>
            <a:r>
              <a:rPr lang="en-US" dirty="0" err="1"/>
              <a:t>base_model.output</a:t>
            </a:r>
            <a:r>
              <a:rPr lang="en-US" dirty="0"/>
              <a:t>: Get the final feature maps from MobileNetV2.</a:t>
            </a:r>
          </a:p>
          <a:p>
            <a:pPr>
              <a:buNone/>
            </a:pPr>
            <a:r>
              <a:rPr lang="en-US" dirty="0"/>
              <a:t>GlobalAveragePooling2D():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Converts the feature maps (shape: H×W×C) to a single vector (1×1×C).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Reduces model size, prevents overfitting, and works better than Flatten() for CNNs.</a:t>
            </a:r>
          </a:p>
          <a:p>
            <a:pPr>
              <a:buNone/>
            </a:pPr>
            <a:r>
              <a:rPr lang="en-US" dirty="0"/>
              <a:t>Dense(128, activation='</a:t>
            </a:r>
            <a:r>
              <a:rPr lang="en-US" dirty="0" err="1"/>
              <a:t>relu</a:t>
            </a:r>
            <a:r>
              <a:rPr lang="en-US" dirty="0"/>
              <a:t>'): Adds a </a:t>
            </a:r>
            <a:r>
              <a:rPr lang="en-US" b="1" dirty="0"/>
              <a:t>fully connected layer</a:t>
            </a:r>
            <a:r>
              <a:rPr lang="en-US" dirty="0"/>
              <a:t> to learn new patterns.</a:t>
            </a:r>
          </a:p>
          <a:p>
            <a:pPr>
              <a:buNone/>
            </a:pPr>
            <a:r>
              <a:rPr lang="en-US" dirty="0"/>
              <a:t>Dropout(0.3): Randomly turns off 30% of neurons during training to reduce </a:t>
            </a:r>
            <a:r>
              <a:rPr lang="en-US" b="1" dirty="0"/>
              <a:t>overfitting</a:t>
            </a:r>
            <a:r>
              <a:rPr lang="en-US" dirty="0"/>
              <a:t>.</a:t>
            </a:r>
          </a:p>
          <a:p>
            <a:r>
              <a:rPr lang="en-US" dirty="0"/>
              <a:t>Dense(10, activation='</a:t>
            </a:r>
            <a:r>
              <a:rPr lang="en-US" dirty="0" err="1"/>
              <a:t>softmax</a:t>
            </a:r>
            <a:r>
              <a:rPr lang="en-US" dirty="0"/>
              <a:t>'): Final output layer with 10 nodes for the 10 CIFAR-10 classes.</a:t>
            </a:r>
          </a:p>
          <a:p>
            <a:r>
              <a:rPr lang="en-US" dirty="0"/>
              <a:t>Combines the </a:t>
            </a:r>
            <a:r>
              <a:rPr lang="en-US" b="1" dirty="0"/>
              <a:t>input of MobileNetV2</a:t>
            </a:r>
            <a:r>
              <a:rPr lang="en-US" dirty="0"/>
              <a:t> and the </a:t>
            </a:r>
            <a:r>
              <a:rPr lang="en-US" b="1" dirty="0"/>
              <a:t>new classification head</a:t>
            </a:r>
            <a:r>
              <a:rPr lang="en-US" dirty="0"/>
              <a:t> into a complete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158E00-9188-91FA-1353-88B56E6E0F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8000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</a:t>
            </a:r>
            <a:r>
              <a:rPr lang="en-US" dirty="0" err="1"/>
              <a:t>Gradio</a:t>
            </a:r>
            <a:r>
              <a:rPr lang="en-US" dirty="0"/>
              <a:t> App**:</a:t>
            </a:r>
          </a:p>
          <a:p>
            <a:r>
              <a:rPr lang="en-US" dirty="0"/>
              <a:t>- Upload an image</a:t>
            </a:r>
          </a:p>
          <a:p>
            <a:r>
              <a:rPr lang="en-US" dirty="0"/>
              <a:t>- Get top 3 class predictions with probabilities</a:t>
            </a:r>
          </a:p>
          <a:p>
            <a:endParaRPr lang="en-US" dirty="0"/>
          </a:p>
          <a:p>
            <a:r>
              <a:rPr lang="en-US" dirty="0"/>
              <a:t>**Flask API**:</a:t>
            </a:r>
          </a:p>
          <a:p>
            <a:r>
              <a:rPr lang="en-US" dirty="0"/>
              <a:t>- RESTful endpoint `/predict`</a:t>
            </a:r>
          </a:p>
          <a:p>
            <a:r>
              <a:rPr lang="en-US" dirty="0"/>
              <a:t>- Returns JSON with class probabilities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71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We may be babies when it comes to Deep Learning at the moment, but we stand tall after being able to harness the power of </a:t>
            </a:r>
            <a:r>
              <a:rPr lang="en-US" b="1" dirty="0"/>
              <a:t>MobileNetV2 </a:t>
            </a:r>
            <a:r>
              <a:rPr lang="en-US" dirty="0"/>
              <a:t>to recognize just </a:t>
            </a:r>
            <a:r>
              <a:rPr lang="en-US" b="1" dirty="0"/>
              <a:t>10 tiny classes</a:t>
            </a:r>
            <a:r>
              <a:rPr lang="en-US" dirty="0"/>
              <a:t> in the CIFAR-10 dataset.</a:t>
            </a:r>
          </a:p>
          <a:p>
            <a:pPr>
              <a:buNone/>
            </a:pPr>
            <a:r>
              <a:rPr lang="en-US" b="1" dirty="0"/>
              <a:t>MobileNetV2 is</a:t>
            </a:r>
            <a:r>
              <a:rPr lang="en-US" dirty="0"/>
              <a:t> a neural network trained on millions of images, and fine-tuned it </a:t>
            </a:r>
          </a:p>
          <a:p>
            <a:r>
              <a:rPr lang="en-US" dirty="0"/>
              <a:t>Because in deep learning, </a:t>
            </a:r>
            <a:r>
              <a:rPr lang="en-US" b="1" dirty="0"/>
              <a:t>it's not about starting from scratch</a:t>
            </a:r>
            <a:r>
              <a:rPr lang="en-US" dirty="0"/>
              <a:t>... it's about standing on the shoulders of giants.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Deep</a:t>
            </a:r>
            <a:r>
              <a:rPr lang="en-US" b="1" i="0" dirty="0"/>
              <a:t> Learning </a:t>
            </a:r>
            <a:r>
              <a:rPr lang="en-US" dirty="0"/>
              <a:t>CIFAR-10 </a:t>
            </a:r>
            <a:r>
              <a:rPr lang="en-US" b="1" dirty="0"/>
              <a:t>Image Classification </a:t>
            </a:r>
            <a:r>
              <a:rPr lang="en-US" dirty="0"/>
              <a:t>with Transfer Learning Using TensorFlow, MobileNetV2, and </a:t>
            </a:r>
            <a:r>
              <a:rPr lang="en-US" dirty="0" err="1"/>
              <a:t>Gradio</a:t>
            </a:r>
            <a:r>
              <a:rPr lang="en-US" dirty="0"/>
              <a:t> </a:t>
            </a: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CIFAR stands for Canadian Institute for Advanced Research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CIFAR-10: 60,000 32×32 color images across 10 categories</a:t>
            </a:r>
          </a:p>
          <a:p>
            <a:r>
              <a:rPr lang="en-US" dirty="0"/>
              <a:t>50,000 for training, 10,000 for testing</a:t>
            </a:r>
          </a:p>
          <a:p>
            <a:r>
              <a:rPr lang="en-US" dirty="0"/>
              <a:t>Classes: airplane, automobile, bird, cat, deer, dog, frog, horse, ship, truck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A964E-5C3B-46B0-2B06-CDC5F2BE4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B78191-3D56-83E9-BF62-37EF145127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CE4762-77B2-426E-9CC5-775019A05C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. Resizing images to match MobileNetV2 input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Why</a:t>
            </a:r>
            <a:r>
              <a:rPr lang="en-US" dirty="0"/>
              <a:t>: MobileNetV2 expects input images of 96x96 to </a:t>
            </a:r>
            <a:r>
              <a:rPr lang="en-US" b="1" dirty="0"/>
              <a:t>224x224 pixels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CIFAR-10 images</a:t>
            </a:r>
            <a:r>
              <a:rPr lang="en-US" dirty="0"/>
              <a:t> are only </a:t>
            </a:r>
            <a:r>
              <a:rPr lang="en-US" b="1" dirty="0"/>
              <a:t>32x32</a:t>
            </a:r>
            <a:r>
              <a:rPr lang="en-US" dirty="0"/>
              <a:t>, thus the need to upscale them.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Without resizing</a:t>
            </a:r>
            <a:r>
              <a:rPr lang="en-US" dirty="0"/>
              <a:t>, the model won’t accept the input shape.</a:t>
            </a:r>
          </a:p>
          <a:p>
            <a:pPr>
              <a:buNone/>
            </a:pPr>
            <a:r>
              <a:rPr lang="en-US" b="1" dirty="0"/>
              <a:t>🎨 2. Normalizing pixel values to [0, 1]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Why</a:t>
            </a:r>
            <a:r>
              <a:rPr lang="en-US" dirty="0"/>
              <a:t>: Neural networks train better with smaller, consistent input values.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CIFAR-10 pixel range</a:t>
            </a:r>
            <a:r>
              <a:rPr lang="en-US" dirty="0"/>
              <a:t> is 0–255 → divide by 255 to scale between 0 and 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This speeds up training</a:t>
            </a:r>
            <a:r>
              <a:rPr lang="en-US" dirty="0"/>
              <a:t> and improves convergence.</a:t>
            </a:r>
          </a:p>
          <a:p>
            <a:pPr>
              <a:buNone/>
            </a:pPr>
            <a:r>
              <a:rPr lang="en-US" b="1" dirty="0"/>
              <a:t>🏷️ 3. One-hot encoding labels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Why</a:t>
            </a:r>
            <a:r>
              <a:rPr lang="en-US" dirty="0"/>
              <a:t>: CIFAR-10 labels are class indices (e.g., 3 = cat).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Models using </a:t>
            </a:r>
            <a:r>
              <a:rPr lang="en-US" dirty="0" err="1"/>
              <a:t>categorical_crossentropy</a:t>
            </a:r>
            <a:r>
              <a:rPr lang="en-US" dirty="0"/>
              <a:t> loss need </a:t>
            </a:r>
            <a:r>
              <a:rPr lang="en-US" b="1" dirty="0"/>
              <a:t>one-hot encoded</a:t>
            </a:r>
            <a:r>
              <a:rPr lang="en-US" dirty="0"/>
              <a:t> labels like [0, 0, 0, 1, 0, ...].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Essential for multi-class classification</a:t>
            </a:r>
            <a:r>
              <a:rPr lang="en-US" dirty="0"/>
              <a:t>.</a:t>
            </a:r>
          </a:p>
          <a:p>
            <a:pPr>
              <a:buNone/>
            </a:pPr>
            <a:r>
              <a:rPr lang="en-US" b="1" dirty="0"/>
              <a:t>⚙️ 4. Efficient data loading with </a:t>
            </a:r>
            <a:r>
              <a:rPr lang="en-US" b="1" dirty="0" err="1"/>
              <a:t>tf.data.Dataset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Why</a:t>
            </a:r>
            <a:r>
              <a:rPr lang="en-US" dirty="0"/>
              <a:t>: Raw loading is slow. </a:t>
            </a:r>
            <a:r>
              <a:rPr lang="en-US" dirty="0" err="1"/>
              <a:t>tf.data.Dataset</a:t>
            </a:r>
            <a:r>
              <a:rPr lang="en-US" dirty="0"/>
              <a:t> enables: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🔀 </a:t>
            </a:r>
            <a:r>
              <a:rPr lang="en-US" b="1" dirty="0"/>
              <a:t>Shuffling</a:t>
            </a:r>
            <a:r>
              <a:rPr lang="en-US" dirty="0"/>
              <a:t> – Prevents model from learning the order of data (helps generalization).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📦 </a:t>
            </a:r>
            <a:r>
              <a:rPr lang="en-US" b="1" dirty="0"/>
              <a:t>Batching</a:t>
            </a:r>
            <a:r>
              <a:rPr lang="en-US" dirty="0"/>
              <a:t> – Trains on small groups of images at a time (e.g., 32 or 64), improving memory usage.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🚀 </a:t>
            </a:r>
            <a:r>
              <a:rPr lang="en-US" b="1" dirty="0"/>
              <a:t>Prefetching</a:t>
            </a:r>
            <a:r>
              <a:rPr lang="en-US" dirty="0"/>
              <a:t> – Loads the next batch </a:t>
            </a:r>
            <a:r>
              <a:rPr lang="en-US" b="1" dirty="0"/>
              <a:t>while the model trains on the current one</a:t>
            </a:r>
            <a:r>
              <a:rPr lang="en-US" dirty="0"/>
              <a:t>, speeding up training.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CA9B3-F29C-2B33-95C4-CCB2D3C62C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41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We first implemented a custom CNN for CIFAR-10: </a:t>
            </a:r>
          </a:p>
          <a:p>
            <a:r>
              <a:rPr lang="nl-NL" dirty="0"/>
              <a:t>Conv2D (32 filters, 3x3) + ReLU + MaxPooling </a:t>
            </a:r>
          </a:p>
          <a:p>
            <a:r>
              <a:rPr lang="nl-NL" dirty="0"/>
              <a:t>Conv2D (64 filters, 3x3) + ReLU + MaxPooling </a:t>
            </a:r>
          </a:p>
          <a:p>
            <a:r>
              <a:rPr lang="nl-NL" dirty="0"/>
              <a:t>Flatten + Dense(128, ReLU) + Dropout(0.3) </a:t>
            </a:r>
          </a:p>
          <a:p>
            <a:r>
              <a:rPr lang="nl-NL" dirty="0"/>
              <a:t>Output: Dense(10, softmax) </a:t>
            </a:r>
          </a:p>
          <a:p>
            <a:r>
              <a:rPr lang="nl-NL" dirty="0"/>
              <a:t>This model served as a baseline before applying transfer learning. </a:t>
            </a:r>
          </a:p>
          <a:p>
            <a:endParaRPr lang="nl-NL" dirty="0"/>
          </a:p>
          <a:p>
            <a:endParaRPr lang="nl-NL" dirty="0"/>
          </a:p>
          <a:p>
            <a:endParaRPr lang="en-US" dirty="0"/>
          </a:p>
          <a:p>
            <a:r>
              <a:rPr lang="nl-NL" dirty="0"/>
              <a:t>Base model: MobileNetV2(weights='imagenet', include_top=False) </a:t>
            </a:r>
          </a:p>
          <a:p>
            <a:r>
              <a:rPr lang="nl-NL" dirty="0"/>
              <a:t>Added custom head: </a:t>
            </a:r>
          </a:p>
          <a:p>
            <a:r>
              <a:rPr lang="nl-NL" dirty="0"/>
              <a:t>	Global Average Pooling Dense(128, activation='relu’) </a:t>
            </a:r>
          </a:p>
          <a:p>
            <a:r>
              <a:rPr lang="nl-NL" dirty="0"/>
              <a:t>	Dropout(0.3) Dense(10, activation='softmax’) </a:t>
            </a:r>
          </a:p>
          <a:p>
            <a:r>
              <a:rPr lang="nl-NL" dirty="0"/>
              <a:t>Total layers: 158 (154 from base + 4 custom)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nl-NL" b="1" dirty="0"/>
              <a:t>Optimizer: Adam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Combines </a:t>
            </a:r>
            <a:r>
              <a:rPr lang="nl-NL" b="1" dirty="0"/>
              <a:t>Momentum + RMSProp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Adapts learning rate per parameter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Faster and more stable convergence</a:t>
            </a:r>
            <a:br>
              <a:rPr lang="nl-NL" dirty="0"/>
            </a:br>
            <a:r>
              <a:rPr lang="en-NL" dirty="0"/>
              <a:t>✅ </a:t>
            </a:r>
            <a:r>
              <a:rPr lang="nl-NL" dirty="0"/>
              <a:t>Great for noisy and sparse gradients (like images)</a:t>
            </a:r>
          </a:p>
          <a:p>
            <a:pPr>
              <a:buNone/>
            </a:pPr>
            <a:r>
              <a:rPr lang="en-NL" b="1" dirty="0"/>
              <a:t>📉 </a:t>
            </a:r>
            <a:r>
              <a:rPr lang="nl-NL" b="1" dirty="0"/>
              <a:t>Loss Function: Categorical Crossentropy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Used for </a:t>
            </a:r>
            <a:r>
              <a:rPr lang="nl-NL" b="1" dirty="0"/>
              <a:t>multi-class classification</a:t>
            </a:r>
            <a:r>
              <a:rPr lang="nl-NL" dirty="0"/>
              <a:t> (10 CIFAR-10 classes)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Compares predicted class probabilities vs one-hot labels</a:t>
            </a:r>
            <a:br>
              <a:rPr lang="nl-NL" dirty="0"/>
            </a:br>
            <a:r>
              <a:rPr lang="en-NL" dirty="0"/>
              <a:t>🔁 </a:t>
            </a:r>
            <a:r>
              <a:rPr lang="nl-NL" dirty="0"/>
              <a:t>Guides the model in minimizing prediction error</a:t>
            </a:r>
          </a:p>
          <a:p>
            <a:pPr>
              <a:buNone/>
            </a:pPr>
            <a:r>
              <a:rPr lang="en-NL" b="1" dirty="0"/>
              <a:t>📊 </a:t>
            </a:r>
            <a:r>
              <a:rPr lang="nl-NL" b="1" dirty="0"/>
              <a:t>Metric: Accuracy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Percentage of correct predictions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Simple, intuitive performance measure</a:t>
            </a:r>
            <a:br>
              <a:rPr lang="nl-NL" dirty="0"/>
            </a:br>
            <a:r>
              <a:rPr lang="en-NL" dirty="0"/>
              <a:t>✅ </a:t>
            </a:r>
            <a:r>
              <a:rPr lang="nl-NL" dirty="0"/>
              <a:t>Helps track model improvement over epochs</a:t>
            </a:r>
          </a:p>
          <a:p>
            <a:pPr>
              <a:buNone/>
            </a:pPr>
            <a:r>
              <a:rPr lang="en-NL" b="1" dirty="0"/>
              <a:t>📌 </a:t>
            </a:r>
            <a:r>
              <a:rPr lang="nl-NL" b="1" dirty="0"/>
              <a:t>Why this setup?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Suits image data + multiple classes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Efficient optimization with adaptive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Clear monitoring of performance</a:t>
            </a:r>
          </a:p>
          <a:p>
            <a:pPr>
              <a:buNone/>
            </a:pPr>
            <a:r>
              <a:rPr lang="en-US" dirty="0" err="1"/>
              <a:t>EarlyStopping</a:t>
            </a:r>
            <a:r>
              <a:rPr lang="en-US" dirty="0"/>
              <a:t>(patience=3): Stops training early if </a:t>
            </a:r>
            <a:r>
              <a:rPr lang="en-US" b="1" dirty="0" err="1"/>
              <a:t>val_accuracy</a:t>
            </a:r>
            <a:r>
              <a:rPr lang="en-US" b="1" dirty="0"/>
              <a:t> doesn’t improve for 3 epochs</a:t>
            </a:r>
            <a:r>
              <a:rPr lang="en-US" dirty="0"/>
              <a:t>.</a:t>
            </a:r>
          </a:p>
          <a:p>
            <a:r>
              <a:rPr lang="en-US" dirty="0" err="1"/>
              <a:t>restore_best_weights</a:t>
            </a:r>
            <a:r>
              <a:rPr lang="en-US" dirty="0"/>
              <a:t>=True: Rolls back to the best model weights (prevents overfitting).</a:t>
            </a:r>
          </a:p>
          <a:p>
            <a:pPr>
              <a:buFont typeface="Arial" panose="020B0604020202020204" pitchFamily="34" charset="0"/>
              <a:buChar char="•"/>
            </a:pPr>
            <a:endParaRPr lang="nl-NL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586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29D6A-CE61-7BF4-7EBD-B940DF6AC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79A154-B5DE-D7AB-87FD-A64D14AD83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44F830-2346-F5F1-A5C7-6DCB944B6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nl-NL" dirty="0"/>
              <a:t>Base model: MobileNetV2(weights='imagenet', include_top=False) </a:t>
            </a:r>
          </a:p>
          <a:p>
            <a:r>
              <a:rPr lang="nl-NL" dirty="0"/>
              <a:t>Added custom head: </a:t>
            </a:r>
          </a:p>
          <a:p>
            <a:r>
              <a:rPr lang="nl-NL" dirty="0"/>
              <a:t>	Global Average Pooling Dense(128, activation='relu’) </a:t>
            </a:r>
          </a:p>
          <a:p>
            <a:r>
              <a:rPr lang="nl-NL" dirty="0"/>
              <a:t>	Dropout(0.3) Dense(10, activation='softmax’) </a:t>
            </a:r>
          </a:p>
          <a:p>
            <a:r>
              <a:rPr lang="nl-NL" dirty="0"/>
              <a:t>Total layers: 158 (154 from base + 4 custom)</a:t>
            </a:r>
          </a:p>
          <a:p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weights='</a:t>
            </a:r>
            <a:r>
              <a:rPr lang="en-US" dirty="0" err="1"/>
              <a:t>imagenet</a:t>
            </a:r>
            <a:r>
              <a:rPr lang="en-US" dirty="0"/>
              <a:t>' loads </a:t>
            </a:r>
            <a:r>
              <a:rPr lang="en-US" b="1" dirty="0"/>
              <a:t>pre-trained weights</a:t>
            </a:r>
            <a:r>
              <a:rPr lang="en-US" dirty="0"/>
              <a:t> (on ImageNet: 1.4M images, 1000 classes).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include_top</a:t>
            </a:r>
            <a:r>
              <a:rPr lang="en-US" dirty="0"/>
              <a:t>=False removes the final classification layer (we'll add our own).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input_shape</a:t>
            </a:r>
            <a:r>
              <a:rPr lang="en-US" dirty="0"/>
              <a:t>=(IMG_SIZE, IMG_SIZE, 3) sets the input size for CIFAR-10 (resized to 160x160 or 224x224, 3 channels for RGB).</a:t>
            </a:r>
          </a:p>
          <a:p>
            <a:r>
              <a:rPr lang="en-US" dirty="0"/>
              <a:t>🎯 </a:t>
            </a:r>
            <a:r>
              <a:rPr lang="en-US" b="1" dirty="0"/>
              <a:t>Purpose:</a:t>
            </a:r>
            <a:r>
              <a:rPr lang="en-US" dirty="0"/>
              <a:t> Use MobileNetV2 as a </a:t>
            </a:r>
            <a:r>
              <a:rPr lang="en-US" b="1" dirty="0"/>
              <a:t>feature extractor</a:t>
            </a:r>
            <a:r>
              <a:rPr lang="en-US" dirty="0"/>
              <a:t>, not a classifier.</a:t>
            </a:r>
          </a:p>
          <a:p>
            <a:pPr>
              <a:buNone/>
            </a:pPr>
            <a:r>
              <a:rPr lang="en-US" b="1" dirty="0"/>
              <a:t>Explanation: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Freezes all MobileNetV2 layers so they </a:t>
            </a:r>
            <a:r>
              <a:rPr lang="en-US" b="1" dirty="0"/>
              <a:t>don’t get updated</a:t>
            </a:r>
            <a:r>
              <a:rPr lang="en-US" dirty="0"/>
              <a:t> during training.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Saves time and prevents forgetting what it already learned from ImageNet.</a:t>
            </a:r>
          </a:p>
          <a:p>
            <a:pPr>
              <a:buNone/>
            </a:pPr>
            <a:r>
              <a:rPr lang="en-US" dirty="0" err="1"/>
              <a:t>base_model.output</a:t>
            </a:r>
            <a:r>
              <a:rPr lang="en-US" dirty="0"/>
              <a:t>: Get the final feature maps from MobileNetV2.</a:t>
            </a:r>
          </a:p>
          <a:p>
            <a:pPr>
              <a:buNone/>
            </a:pPr>
            <a:r>
              <a:rPr lang="en-US" dirty="0"/>
              <a:t>GlobalAveragePooling2D():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Converts the feature maps (shape: H×W×C) to a single vector (1×1×C).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Reduces model size, prevents overfitting, and works better than Flatten() for CNNs.</a:t>
            </a:r>
          </a:p>
          <a:p>
            <a:pPr>
              <a:buNone/>
            </a:pPr>
            <a:r>
              <a:rPr lang="en-US" dirty="0"/>
              <a:t>Dense(128, activation='</a:t>
            </a:r>
            <a:r>
              <a:rPr lang="en-US" dirty="0" err="1"/>
              <a:t>relu</a:t>
            </a:r>
            <a:r>
              <a:rPr lang="en-US" dirty="0"/>
              <a:t>'): Adds a </a:t>
            </a:r>
            <a:r>
              <a:rPr lang="en-US" b="1" dirty="0"/>
              <a:t>fully connected layer</a:t>
            </a:r>
            <a:r>
              <a:rPr lang="en-US" dirty="0"/>
              <a:t> to learn new patterns.</a:t>
            </a:r>
          </a:p>
          <a:p>
            <a:pPr>
              <a:buNone/>
            </a:pPr>
            <a:r>
              <a:rPr lang="en-US" dirty="0"/>
              <a:t>Dropout(0.3): Randomly turns off 30% of neurons during training to reduce </a:t>
            </a:r>
            <a:r>
              <a:rPr lang="en-US" b="1" dirty="0"/>
              <a:t>overfitting</a:t>
            </a:r>
            <a:r>
              <a:rPr lang="en-US" dirty="0"/>
              <a:t>.</a:t>
            </a:r>
          </a:p>
          <a:p>
            <a:r>
              <a:rPr lang="en-US" dirty="0"/>
              <a:t>Dense(10, activation='</a:t>
            </a:r>
            <a:r>
              <a:rPr lang="en-US" dirty="0" err="1"/>
              <a:t>softmax</a:t>
            </a:r>
            <a:r>
              <a:rPr lang="en-US" dirty="0"/>
              <a:t>'): Final output layer with 10 nodes for the 10 CIFAR-10 classes.</a:t>
            </a:r>
          </a:p>
          <a:p>
            <a:r>
              <a:rPr lang="en-US" dirty="0"/>
              <a:t>Combines the </a:t>
            </a:r>
            <a:r>
              <a:rPr lang="en-US" b="1" dirty="0"/>
              <a:t>input of MobileNetV2</a:t>
            </a:r>
            <a:r>
              <a:rPr lang="en-US" dirty="0"/>
              <a:t> and the </a:t>
            </a:r>
            <a:r>
              <a:rPr lang="en-US" b="1" dirty="0"/>
              <a:t>new classification head</a:t>
            </a:r>
            <a:r>
              <a:rPr lang="en-US" dirty="0"/>
              <a:t> into a complete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8906C-9A88-ED06-251C-5202920AE7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15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37A63-C358-2C84-0A6D-49040223FA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DBB7DF-1F67-6D24-4A41-CCD4E6FEDC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63B503-A4A8-3A2E-855F-A1C45F5E8F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nl-NL" dirty="0"/>
              <a:t>Base model: MobileNetV2(weights='imagenet', include_top=False) </a:t>
            </a:r>
          </a:p>
          <a:p>
            <a:r>
              <a:rPr lang="nl-NL" dirty="0"/>
              <a:t>Added custom head: </a:t>
            </a:r>
          </a:p>
          <a:p>
            <a:r>
              <a:rPr lang="nl-NL" dirty="0"/>
              <a:t>	Global Average Pooling Dense(128, activation='relu’) </a:t>
            </a:r>
          </a:p>
          <a:p>
            <a:r>
              <a:rPr lang="nl-NL" dirty="0"/>
              <a:t>	Dropout(0.3) Dense(10, activation='softmax’) </a:t>
            </a:r>
          </a:p>
          <a:p>
            <a:r>
              <a:rPr lang="nl-NL" dirty="0"/>
              <a:t>Total layers: 158 (154 from base + 4 custom)</a:t>
            </a:r>
          </a:p>
          <a:p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weights='</a:t>
            </a:r>
            <a:r>
              <a:rPr lang="en-US" dirty="0" err="1"/>
              <a:t>imagenet</a:t>
            </a:r>
            <a:r>
              <a:rPr lang="en-US" dirty="0"/>
              <a:t>' loads </a:t>
            </a:r>
            <a:r>
              <a:rPr lang="en-US" b="1" dirty="0"/>
              <a:t>pre-trained weights</a:t>
            </a:r>
            <a:r>
              <a:rPr lang="en-US" dirty="0"/>
              <a:t> (on ImageNet: 1.4M images, 1000 classes).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include_top</a:t>
            </a:r>
            <a:r>
              <a:rPr lang="en-US" dirty="0"/>
              <a:t>=False removes the final classification layer (we'll add our own).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input_shape</a:t>
            </a:r>
            <a:r>
              <a:rPr lang="en-US" dirty="0"/>
              <a:t>=(IMG_SIZE, IMG_SIZE, 3) sets the input size for CIFAR-10 (resized to 160x160 or 224x224, 3 channels for RGB).</a:t>
            </a:r>
          </a:p>
          <a:p>
            <a:r>
              <a:rPr lang="en-US" dirty="0"/>
              <a:t>🎯 </a:t>
            </a:r>
            <a:r>
              <a:rPr lang="en-US" b="1" dirty="0"/>
              <a:t>Purpose:</a:t>
            </a:r>
            <a:r>
              <a:rPr lang="en-US" dirty="0"/>
              <a:t> Use MobileNetV2 as a </a:t>
            </a:r>
            <a:r>
              <a:rPr lang="en-US" b="1" dirty="0"/>
              <a:t>feature extractor</a:t>
            </a:r>
            <a:r>
              <a:rPr lang="en-US" dirty="0"/>
              <a:t>, not a classifier.</a:t>
            </a:r>
          </a:p>
          <a:p>
            <a:pPr>
              <a:buNone/>
            </a:pPr>
            <a:r>
              <a:rPr lang="en-US" b="1" dirty="0"/>
              <a:t>Explanation: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Freezes all MobileNetV2 layers so they </a:t>
            </a:r>
            <a:r>
              <a:rPr lang="en-US" b="1" dirty="0"/>
              <a:t>don’t get updated</a:t>
            </a:r>
            <a:r>
              <a:rPr lang="en-US" dirty="0"/>
              <a:t> during training.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Saves time and prevents forgetting what it already learned from ImageNet.</a:t>
            </a:r>
          </a:p>
          <a:p>
            <a:pPr>
              <a:buNone/>
            </a:pPr>
            <a:r>
              <a:rPr lang="en-US" dirty="0" err="1"/>
              <a:t>base_model.output</a:t>
            </a:r>
            <a:r>
              <a:rPr lang="en-US" dirty="0"/>
              <a:t>: Get the final feature maps from MobileNetV2.</a:t>
            </a:r>
          </a:p>
          <a:p>
            <a:pPr>
              <a:buNone/>
            </a:pPr>
            <a:r>
              <a:rPr lang="en-US" dirty="0"/>
              <a:t>GlobalAveragePooling2D():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Converts the feature maps (shape: H×W×C) to a single vector (1×1×C).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Reduces model size, prevents overfitting, and works better than Flatten() for CNNs.</a:t>
            </a:r>
          </a:p>
          <a:p>
            <a:pPr>
              <a:buNone/>
            </a:pPr>
            <a:r>
              <a:rPr lang="en-US" dirty="0"/>
              <a:t>Dense(128, activation='</a:t>
            </a:r>
            <a:r>
              <a:rPr lang="en-US" dirty="0" err="1"/>
              <a:t>relu</a:t>
            </a:r>
            <a:r>
              <a:rPr lang="en-US" dirty="0"/>
              <a:t>'): Adds a </a:t>
            </a:r>
            <a:r>
              <a:rPr lang="en-US" b="1" dirty="0"/>
              <a:t>fully connected layer</a:t>
            </a:r>
            <a:r>
              <a:rPr lang="en-US" dirty="0"/>
              <a:t> to learn new patterns.</a:t>
            </a:r>
          </a:p>
          <a:p>
            <a:pPr>
              <a:buNone/>
            </a:pPr>
            <a:r>
              <a:rPr lang="en-US" dirty="0"/>
              <a:t>Dropout(0.3): Randomly turns off 30% of neurons during training to reduce </a:t>
            </a:r>
            <a:r>
              <a:rPr lang="en-US" b="1" dirty="0"/>
              <a:t>overfitting</a:t>
            </a:r>
            <a:r>
              <a:rPr lang="en-US" dirty="0"/>
              <a:t>.</a:t>
            </a:r>
          </a:p>
          <a:p>
            <a:r>
              <a:rPr lang="en-US" dirty="0"/>
              <a:t>Dense(10, activation='</a:t>
            </a:r>
            <a:r>
              <a:rPr lang="en-US" dirty="0" err="1"/>
              <a:t>softmax</a:t>
            </a:r>
            <a:r>
              <a:rPr lang="en-US" dirty="0"/>
              <a:t>'): Final output layer with 10 nodes for the 10 CIFAR-10 classes.</a:t>
            </a:r>
          </a:p>
          <a:p>
            <a:r>
              <a:rPr lang="en-US" dirty="0"/>
              <a:t>Combines the </a:t>
            </a:r>
            <a:r>
              <a:rPr lang="en-US" b="1" dirty="0"/>
              <a:t>input of MobileNetV2</a:t>
            </a:r>
            <a:r>
              <a:rPr lang="en-US" dirty="0"/>
              <a:t> and the </a:t>
            </a:r>
            <a:r>
              <a:rPr lang="en-US" b="1" dirty="0"/>
              <a:t>new classification head</a:t>
            </a:r>
            <a:r>
              <a:rPr lang="en-US" dirty="0"/>
              <a:t> into a complete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BDC33-1956-2045-0430-9886C4F00B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34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913D7-AD9B-780F-38A6-ABA7B465B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B0D306-7C1A-72E8-9C38-DA192501D0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0C8749-25FC-C57A-303D-A98C9799D2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nl-NL" dirty="0"/>
              <a:t>Base model: MobileNetV2(weights='imagenet', include_top=False) </a:t>
            </a:r>
          </a:p>
          <a:p>
            <a:r>
              <a:rPr lang="nl-NL" dirty="0"/>
              <a:t>Added custom head: </a:t>
            </a:r>
          </a:p>
          <a:p>
            <a:r>
              <a:rPr lang="nl-NL" dirty="0"/>
              <a:t>	Global Average Pooling Dense(128, activation='relu’) </a:t>
            </a:r>
          </a:p>
          <a:p>
            <a:r>
              <a:rPr lang="nl-NL" dirty="0"/>
              <a:t>	Dropout(0.3) Dense(10, activation='softmax’) </a:t>
            </a:r>
          </a:p>
          <a:p>
            <a:r>
              <a:rPr lang="nl-NL" dirty="0"/>
              <a:t>Total layers: 158 (154 from base + 4 custom)</a:t>
            </a:r>
          </a:p>
          <a:p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weights='</a:t>
            </a:r>
            <a:r>
              <a:rPr lang="en-US" dirty="0" err="1"/>
              <a:t>imagenet</a:t>
            </a:r>
            <a:r>
              <a:rPr lang="en-US" dirty="0"/>
              <a:t>' loads </a:t>
            </a:r>
            <a:r>
              <a:rPr lang="en-US" b="1" dirty="0"/>
              <a:t>pre-trained weights</a:t>
            </a:r>
            <a:r>
              <a:rPr lang="en-US" dirty="0"/>
              <a:t> (on ImageNet: 1.4M images, 1000 classes).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include_top</a:t>
            </a:r>
            <a:r>
              <a:rPr lang="en-US" dirty="0"/>
              <a:t>=False removes the final classification layer (we'll add our own).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input_shape</a:t>
            </a:r>
            <a:r>
              <a:rPr lang="en-US" dirty="0"/>
              <a:t>=(IMG_SIZE, IMG_SIZE, 3) sets the input size for CIFAR-10 (resized to 160x160 or 224x224, 3 channels for RGB).</a:t>
            </a:r>
          </a:p>
          <a:p>
            <a:r>
              <a:rPr lang="en-US" dirty="0"/>
              <a:t>🎯 </a:t>
            </a:r>
            <a:r>
              <a:rPr lang="en-US" b="1" dirty="0"/>
              <a:t>Purpose:</a:t>
            </a:r>
            <a:r>
              <a:rPr lang="en-US" dirty="0"/>
              <a:t> Use MobileNetV2 as a </a:t>
            </a:r>
            <a:r>
              <a:rPr lang="en-US" b="1" dirty="0"/>
              <a:t>feature extractor</a:t>
            </a:r>
            <a:r>
              <a:rPr lang="en-US" dirty="0"/>
              <a:t>, not a classifier.</a:t>
            </a:r>
          </a:p>
          <a:p>
            <a:pPr>
              <a:buNone/>
            </a:pPr>
            <a:r>
              <a:rPr lang="en-US" b="1" dirty="0"/>
              <a:t>Explanation: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Freezes all MobileNetV2 layers so they </a:t>
            </a:r>
            <a:r>
              <a:rPr lang="en-US" b="1" dirty="0"/>
              <a:t>don’t get updated</a:t>
            </a:r>
            <a:r>
              <a:rPr lang="en-US" dirty="0"/>
              <a:t> during training.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Saves time and prevents forgetting what it already learned from ImageNet.</a:t>
            </a:r>
          </a:p>
          <a:p>
            <a:pPr>
              <a:buNone/>
            </a:pPr>
            <a:r>
              <a:rPr lang="en-US" dirty="0" err="1"/>
              <a:t>base_model.output</a:t>
            </a:r>
            <a:r>
              <a:rPr lang="en-US" dirty="0"/>
              <a:t>: Get the final feature maps from MobileNetV2.</a:t>
            </a:r>
          </a:p>
          <a:p>
            <a:pPr>
              <a:buNone/>
            </a:pPr>
            <a:r>
              <a:rPr lang="en-US" dirty="0"/>
              <a:t>GlobalAveragePooling2D():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Converts the feature maps (shape: H×W×C) to a single vector (1×1×C).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Reduces model size, prevents overfitting, and works better than Flatten() for CNNs.</a:t>
            </a:r>
          </a:p>
          <a:p>
            <a:pPr>
              <a:buNone/>
            </a:pPr>
            <a:r>
              <a:rPr lang="en-US" dirty="0"/>
              <a:t>Dense(128, activation='</a:t>
            </a:r>
            <a:r>
              <a:rPr lang="en-US" dirty="0" err="1"/>
              <a:t>relu</a:t>
            </a:r>
            <a:r>
              <a:rPr lang="en-US" dirty="0"/>
              <a:t>'): Adds a </a:t>
            </a:r>
            <a:r>
              <a:rPr lang="en-US" b="1" dirty="0"/>
              <a:t>fully connected layer</a:t>
            </a:r>
            <a:r>
              <a:rPr lang="en-US" dirty="0"/>
              <a:t> to learn new patterns.</a:t>
            </a:r>
          </a:p>
          <a:p>
            <a:pPr>
              <a:buNone/>
            </a:pPr>
            <a:r>
              <a:rPr lang="en-US" dirty="0"/>
              <a:t>Dropout(0.3): Randomly turns off 30% of neurons during training to reduce </a:t>
            </a:r>
            <a:r>
              <a:rPr lang="en-US" b="1" dirty="0"/>
              <a:t>overfitting</a:t>
            </a:r>
            <a:r>
              <a:rPr lang="en-US" dirty="0"/>
              <a:t>.</a:t>
            </a:r>
          </a:p>
          <a:p>
            <a:r>
              <a:rPr lang="en-US" dirty="0"/>
              <a:t>Dense(10, activation='</a:t>
            </a:r>
            <a:r>
              <a:rPr lang="en-US" dirty="0" err="1"/>
              <a:t>softmax</a:t>
            </a:r>
            <a:r>
              <a:rPr lang="en-US" dirty="0"/>
              <a:t>'): Final output layer with 10 nodes for the 10 CIFAR-10 classes.</a:t>
            </a:r>
          </a:p>
          <a:p>
            <a:r>
              <a:rPr lang="en-US" dirty="0"/>
              <a:t>Combines the </a:t>
            </a:r>
            <a:r>
              <a:rPr lang="en-US" b="1" dirty="0"/>
              <a:t>input of MobileNetV2</a:t>
            </a:r>
            <a:r>
              <a:rPr lang="en-US" dirty="0"/>
              <a:t> and the </a:t>
            </a:r>
            <a:r>
              <a:rPr lang="en-US" b="1" dirty="0"/>
              <a:t>new classification head</a:t>
            </a:r>
            <a:r>
              <a:rPr lang="en-US" dirty="0"/>
              <a:t> into a complete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A8A385-95AE-3BC8-0C91-0F89388AF6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10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2.png"/><Relationship Id="rId4" Type="http://schemas.openxmlformats.org/officeDocument/2006/relationships/hyperlink" Target="https://fecec6cb51659cd7c0.gradio.live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17/06/relationships/model3d" Target="../media/model3d2.glb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microsoft.com/office/2017/06/relationships/model3d" Target="../media/model3d3.glb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6.png"/><Relationship Id="rId3" Type="http://schemas.microsoft.com/office/2017/06/relationships/model3d" Target="../media/model3d4.glb"/><Relationship Id="rId7" Type="http://schemas.microsoft.com/office/2017/06/relationships/model3d" Target="../media/model3d3.glb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11" Type="http://schemas.microsoft.com/office/2017/06/relationships/model3d" Target="../media/model3d5.glb"/><Relationship Id="rId5" Type="http://schemas.microsoft.com/office/2017/06/relationships/model3d" Target="../media/model3d2.glb"/><Relationship Id="rId10" Type="http://schemas.openxmlformats.org/officeDocument/2006/relationships/image" Target="../media/image24.png"/><Relationship Id="rId4" Type="http://schemas.openxmlformats.org/officeDocument/2006/relationships/image" Target="../media/image20.pn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8.png"/><Relationship Id="rId4" Type="http://schemas.microsoft.com/office/2017/06/relationships/model3d" Target="../media/model3d6.glb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589" y="1016668"/>
            <a:ext cx="9681411" cy="3555332"/>
          </a:xfrm>
        </p:spPr>
        <p:txBody>
          <a:bodyPr/>
          <a:lstStyle/>
          <a:p>
            <a:pPr algn="l"/>
            <a:br>
              <a:rPr lang="en-NL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831BC0-C88D-4037-BC82-C163CAE4DB3C}"/>
              </a:ext>
            </a:extLst>
          </p:cNvPr>
          <p:cNvSpPr txBox="1"/>
          <p:nvPr/>
        </p:nvSpPr>
        <p:spPr>
          <a:xfrm>
            <a:off x="8102666" y="5586538"/>
            <a:ext cx="6140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Happy Manaloto</a:t>
            </a:r>
            <a:endParaRPr lang="en-NL" b="1" dirty="0">
              <a:solidFill>
                <a:schemeClr val="bg1"/>
              </a:solidFill>
            </a:endParaRPr>
          </a:p>
        </p:txBody>
      </p:sp>
      <p:pic>
        <p:nvPicPr>
          <p:cNvPr id="8" name="Picture 7" descr="A baby with curly hair&#10;&#10;AI-generated content may be incorrect.">
            <a:extLst>
              <a:ext uri="{FF2B5EF4-FFF2-40B4-BE49-F238E27FC236}">
                <a16:creationId xmlns:a16="http://schemas.microsoft.com/office/drawing/2014/main" id="{6946E54C-2A29-CD9E-1B4D-746CE3BEAD9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5" t="478" r="18213"/>
          <a:stretch/>
        </p:blipFill>
        <p:spPr>
          <a:xfrm>
            <a:off x="2062795" y="3397528"/>
            <a:ext cx="2443804" cy="2443804"/>
          </a:xfrm>
          <a:prstGeom prst="ellipse">
            <a:avLst/>
          </a:prstGeom>
        </p:spPr>
      </p:pic>
      <p:sp>
        <p:nvSpPr>
          <p:cNvPr id="10" name="Circle: Hollow 9">
            <a:extLst>
              <a:ext uri="{FF2B5EF4-FFF2-40B4-BE49-F238E27FC236}">
                <a16:creationId xmlns:a16="http://schemas.microsoft.com/office/drawing/2014/main" id="{4A2F4060-6CEA-2EF9-9F94-7C9EC3120132}"/>
              </a:ext>
            </a:extLst>
          </p:cNvPr>
          <p:cNvSpPr/>
          <p:nvPr/>
        </p:nvSpPr>
        <p:spPr>
          <a:xfrm>
            <a:off x="2062795" y="3342579"/>
            <a:ext cx="2526088" cy="2498752"/>
          </a:xfrm>
          <a:prstGeom prst="donut">
            <a:avLst>
              <a:gd name="adj" fmla="val 477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5DA7D4-3927-A4F1-B24B-6ED6812ACE89}"/>
              </a:ext>
            </a:extLst>
          </p:cNvPr>
          <p:cNvSpPr txBox="1"/>
          <p:nvPr/>
        </p:nvSpPr>
        <p:spPr>
          <a:xfrm>
            <a:off x="2823008" y="5866861"/>
            <a:ext cx="11470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Jan Fink</a:t>
            </a:r>
            <a:br>
              <a:rPr lang="en-US" b="1" dirty="0">
                <a:solidFill>
                  <a:schemeClr val="bg1"/>
                </a:solidFill>
              </a:rPr>
            </a:br>
            <a:endParaRPr lang="en-NL" b="1" dirty="0">
              <a:solidFill>
                <a:schemeClr val="bg1"/>
              </a:solidFill>
            </a:endParaRPr>
          </a:p>
        </p:txBody>
      </p:sp>
      <p:pic>
        <p:nvPicPr>
          <p:cNvPr id="13" name="Picture 12" descr="A collage of a child holding an umbrella&#10;&#10;AI-generated content may be incorrect.">
            <a:extLst>
              <a:ext uri="{FF2B5EF4-FFF2-40B4-BE49-F238E27FC236}">
                <a16:creationId xmlns:a16="http://schemas.microsoft.com/office/drawing/2014/main" id="{BEBA07D7-39D9-8EDF-E663-AA6E8B03B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11" t="67830" r="28589" b="7440"/>
          <a:stretch/>
        </p:blipFill>
        <p:spPr>
          <a:xfrm>
            <a:off x="7600895" y="3329436"/>
            <a:ext cx="2526088" cy="2339691"/>
          </a:xfrm>
          <a:prstGeom prst="ellipse">
            <a:avLst/>
          </a:prstGeom>
        </p:spPr>
      </p:pic>
      <p:sp>
        <p:nvSpPr>
          <p:cNvPr id="14" name="Circle: Hollow 13">
            <a:extLst>
              <a:ext uri="{FF2B5EF4-FFF2-40B4-BE49-F238E27FC236}">
                <a16:creationId xmlns:a16="http://schemas.microsoft.com/office/drawing/2014/main" id="{A48C4195-BE9B-82C1-D23A-0E000BF24C46}"/>
              </a:ext>
            </a:extLst>
          </p:cNvPr>
          <p:cNvSpPr/>
          <p:nvPr/>
        </p:nvSpPr>
        <p:spPr>
          <a:xfrm>
            <a:off x="7590369" y="3309772"/>
            <a:ext cx="2526088" cy="2498752"/>
          </a:xfrm>
          <a:prstGeom prst="donut">
            <a:avLst>
              <a:gd name="adj" fmla="val 477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49F094-1A0E-235E-DA1D-A70C92C69075}"/>
              </a:ext>
            </a:extLst>
          </p:cNvPr>
          <p:cNvSpPr/>
          <p:nvPr/>
        </p:nvSpPr>
        <p:spPr>
          <a:xfrm>
            <a:off x="546374" y="2052285"/>
            <a:ext cx="28501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GROUP 2</a:t>
            </a:r>
            <a:endParaRPr lang="en-NL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C6111-C434-B21F-6E23-73638D6C3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>
            <a:extLst>
              <a:ext uri="{FF2B5EF4-FFF2-40B4-BE49-F238E27FC236}">
                <a16:creationId xmlns:a16="http://schemas.microsoft.com/office/drawing/2014/main" id="{BD14C184-02EF-FCCA-8178-4AB5995E6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6984" y="273423"/>
            <a:ext cx="9144000" cy="683219"/>
          </a:xfrm>
        </p:spPr>
        <p:txBody>
          <a:bodyPr/>
          <a:lstStyle/>
          <a:p>
            <a:r>
              <a:rPr lang="en-US" dirty="0"/>
              <a:t>EVALUATION ON CONFUSION MATRICES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78B8E45-3180-7379-FC03-A3CD9C48C578}"/>
              </a:ext>
            </a:extLst>
          </p:cNvPr>
          <p:cNvSpPr/>
          <p:nvPr/>
        </p:nvSpPr>
        <p:spPr>
          <a:xfrm>
            <a:off x="833418" y="1163796"/>
            <a:ext cx="2703532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CNN BASE MODEL</a:t>
            </a:r>
            <a:endParaRPr lang="en-NL" sz="1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549F2-BD86-BCA5-BD15-A4298F46C41C}"/>
              </a:ext>
            </a:extLst>
          </p:cNvPr>
          <p:cNvSpPr/>
          <p:nvPr/>
        </p:nvSpPr>
        <p:spPr>
          <a:xfrm>
            <a:off x="4491018" y="2534834"/>
            <a:ext cx="2703532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TRANSFER LEARNING</a:t>
            </a:r>
            <a:endParaRPr lang="en-NL" sz="1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F12B2B-1304-4804-734D-4729BF098DCF}"/>
              </a:ext>
            </a:extLst>
          </p:cNvPr>
          <p:cNvSpPr/>
          <p:nvPr/>
        </p:nvSpPr>
        <p:spPr>
          <a:xfrm>
            <a:off x="8326418" y="1191498"/>
            <a:ext cx="2703532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FINE TUNING</a:t>
            </a:r>
            <a:endParaRPr lang="en-NL" sz="1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2BADC7-BC7B-C54B-C995-1A111E473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14" y="1526168"/>
            <a:ext cx="3425836" cy="28312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6B5EB8-C391-3958-2614-7849636BE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7953" y="2918069"/>
            <a:ext cx="3425836" cy="29455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303ABEA-F712-26BB-BB9A-84E3BB3F59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8276" y="1575984"/>
            <a:ext cx="3360892" cy="289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60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97E86-F160-E66F-4B1C-C99798EB9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>
            <a:extLst>
              <a:ext uri="{FF2B5EF4-FFF2-40B4-BE49-F238E27FC236}">
                <a16:creationId xmlns:a16="http://schemas.microsoft.com/office/drawing/2014/main" id="{A2E406B1-3908-0EC2-0C16-80D4B27AF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6984" y="273423"/>
            <a:ext cx="9144000" cy="683219"/>
          </a:xfrm>
        </p:spPr>
        <p:txBody>
          <a:bodyPr/>
          <a:lstStyle/>
          <a:p>
            <a:r>
              <a:rPr lang="en-US" dirty="0"/>
              <a:t>EVALUATION ON F1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A8659B-EDD4-BA11-D373-DAE5F05227E4}"/>
              </a:ext>
            </a:extLst>
          </p:cNvPr>
          <p:cNvSpPr/>
          <p:nvPr/>
        </p:nvSpPr>
        <p:spPr>
          <a:xfrm>
            <a:off x="833418" y="1163796"/>
            <a:ext cx="2703532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CNN BASE MODEL</a:t>
            </a:r>
            <a:endParaRPr lang="en-NL" sz="1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CB6BBE-A033-CAE3-982D-1C62052A223D}"/>
              </a:ext>
            </a:extLst>
          </p:cNvPr>
          <p:cNvSpPr/>
          <p:nvPr/>
        </p:nvSpPr>
        <p:spPr>
          <a:xfrm>
            <a:off x="4618018" y="3106794"/>
            <a:ext cx="2703532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TRANSFER LEARNING</a:t>
            </a:r>
            <a:endParaRPr lang="en-NL" sz="1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7CB9A3-5A32-3F98-ACD3-313150414D8A}"/>
              </a:ext>
            </a:extLst>
          </p:cNvPr>
          <p:cNvSpPr/>
          <p:nvPr/>
        </p:nvSpPr>
        <p:spPr>
          <a:xfrm>
            <a:off x="8326418" y="1191498"/>
            <a:ext cx="2703532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FINE TUNING</a:t>
            </a:r>
            <a:endParaRPr lang="en-NL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453547-DF4A-A2A8-55F8-C955B773B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" y="1653502"/>
            <a:ext cx="3883599" cy="19046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60A80E-1918-CE23-3D2E-B35ED62C9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3520" y="3659428"/>
            <a:ext cx="4320180" cy="21237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9064D20-F658-E7DC-66F2-6A6441AFE3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1024" y="1653502"/>
            <a:ext cx="4034320" cy="198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606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63CE8-AA66-3B40-DD3B-A84DF0939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1D1D8D7C-3A9E-CB6B-B188-6EF01944C79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pic>
        <p:nvPicPr>
          <p:cNvPr id="3" name="Picture 2">
            <a:hlinkClick r:id="rId4"/>
            <a:extLst>
              <a:ext uri="{FF2B5EF4-FFF2-40B4-BE49-F238E27FC236}">
                <a16:creationId xmlns:a16="http://schemas.microsoft.com/office/drawing/2014/main" id="{958FA8AD-0794-AFB0-F279-069999ED2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4500" y="629867"/>
            <a:ext cx="8062603" cy="47803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3CAF61-7742-F98E-441D-7C7F13A56C06}"/>
              </a:ext>
            </a:extLst>
          </p:cNvPr>
          <p:cNvSpPr txBox="1"/>
          <p:nvPr/>
        </p:nvSpPr>
        <p:spPr>
          <a:xfrm>
            <a:off x="3627763" y="5670735"/>
            <a:ext cx="61493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chemeClr val="bg1"/>
                </a:solidFill>
                <a:hlinkClick r:id="rId4"/>
              </a:rPr>
              <a:t>https://fecec6cb51659cd7c0.gradio.live/</a:t>
            </a:r>
            <a:endParaRPr lang="en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31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pPr algn="l"/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327150" y="1691323"/>
            <a:ext cx="8147050" cy="41130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dirty="0"/>
              <a:t>Transfer learning significantly improved loss.</a:t>
            </a:r>
          </a:p>
          <a:p>
            <a:pPr lvl="1"/>
            <a:r>
              <a:rPr lang="en-US" dirty="0"/>
              <a:t>Fine-tuning further optimized performance.</a:t>
            </a:r>
          </a:p>
          <a:p>
            <a:pPr lvl="1"/>
            <a:r>
              <a:rPr lang="en-US" dirty="0" err="1"/>
              <a:t>Gradio</a:t>
            </a:r>
            <a:r>
              <a:rPr lang="en-US" dirty="0"/>
              <a:t> made deployment simple and interactive.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FD46E-DB61-A0B7-CC13-D463F6ED7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EFA83A0E-8FBD-D2CF-7C2E-DF0ABA878D2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50093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9560" y="358140"/>
            <a:ext cx="5296372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DEEP LEARNING </a:t>
            </a:r>
            <a:br>
              <a:rPr lang="en-US" dirty="0"/>
            </a:br>
            <a:r>
              <a:rPr lang="en-US" dirty="0"/>
              <a:t>FOR </a:t>
            </a:r>
            <a:br>
              <a:rPr lang="en-US" dirty="0"/>
            </a:br>
            <a:r>
              <a:rPr lang="en-US" dirty="0"/>
              <a:t>COMPUTER VISION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039AC9ED-EF22-ADB2-6656-3E69897924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816" r="816"/>
          <a:stretch/>
        </p:blipFill>
        <p:spPr>
          <a:xfrm>
            <a:off x="1084222" y="355092"/>
            <a:ext cx="3015338" cy="2416773"/>
          </a:xfrm>
          <a:prstGeom prst="parallelogram">
            <a:avLst>
              <a:gd name="adj" fmla="val 22329"/>
            </a:avLst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Beagle">
                <a:extLst>
                  <a:ext uri="{FF2B5EF4-FFF2-40B4-BE49-F238E27FC236}">
                    <a16:creationId xmlns:a16="http://schemas.microsoft.com/office/drawing/2014/main" id="{EDF26995-C950-5190-87D6-6536E062850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2666611"/>
                  </p:ext>
                </p:extLst>
              </p:nvPr>
            </p:nvGraphicFramePr>
            <p:xfrm>
              <a:off x="6395993" y="3141343"/>
              <a:ext cx="2768305" cy="273025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768305" cy="2730252"/>
                    </a:xfrm>
                    <a:prstGeom prst="rect">
                      <a:avLst/>
                    </a:prstGeom>
                  </am3d:spPr>
                  <am3d:camera>
                    <am3d:pos x="0" y="0" z="6319234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144601" d="1000000"/>
                    <am3d:preTrans dx="2910307" dy="-13852496" dz="-1456342"/>
                    <am3d:scale>
                      <am3d:sx n="1000000" d="1000000"/>
                      <am3d:sy n="1000000" d="1000000"/>
                      <am3d:sz n="1000000" d="1000000"/>
                    </am3d:scale>
                    <am3d:rot ax="1970255" ay="1910179" az="112802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10013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Beagle">
                <a:extLst>
                  <a:ext uri="{FF2B5EF4-FFF2-40B4-BE49-F238E27FC236}">
                    <a16:creationId xmlns:a16="http://schemas.microsoft.com/office/drawing/2014/main" id="{EDF26995-C950-5190-87D6-6536E06285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95993" y="3141343"/>
                <a:ext cx="2768305" cy="27302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2456586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95D8655-03A4-16DF-89E1-B631467D2A26}"/>
              </a:ext>
            </a:extLst>
          </p:cNvPr>
          <p:cNvSpPr/>
          <p:nvPr/>
        </p:nvSpPr>
        <p:spPr>
          <a:xfrm>
            <a:off x="815284" y="443463"/>
            <a:ext cx="795528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CIFAR -</a:t>
            </a:r>
            <a:endParaRPr lang="en-NL" sz="96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30" name="Picture Placeholder 19">
            <a:extLst>
              <a:ext uri="{FF2B5EF4-FFF2-40B4-BE49-F238E27FC236}">
                <a16:creationId xmlns:a16="http://schemas.microsoft.com/office/drawing/2014/main" id="{C960A492-2AFD-7B93-0364-77C8868668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77" r="6777"/>
          <a:stretch/>
        </p:blipFill>
        <p:spPr>
          <a:xfrm>
            <a:off x="7741920" y="68580"/>
            <a:ext cx="2179320" cy="2326322"/>
          </a:xfrm>
          <a:prstGeom prst="parallelogram">
            <a:avLst>
              <a:gd name="adj" fmla="val 0"/>
            </a:avLst>
          </a:prstGeom>
          <a:ln>
            <a:noFill/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D75B388-DCDF-CCEF-5810-4260BC10F1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7312" y="2831470"/>
            <a:ext cx="4477375" cy="347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6E845-EFD7-2AEF-F6D1-5988C2AB9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Subtitle 14">
            <a:extLst>
              <a:ext uri="{FF2B5EF4-FFF2-40B4-BE49-F238E27FC236}">
                <a16:creationId xmlns:a16="http://schemas.microsoft.com/office/drawing/2014/main" id="{9C0269BE-7ED0-05A1-3BF7-B89657EF29E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16693" cy="685799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C9E57617-CA92-7B70-27EE-3C2C573818B2}"/>
              </a:ext>
            </a:extLst>
          </p:cNvPr>
          <p:cNvSpPr/>
          <p:nvPr/>
        </p:nvSpPr>
        <p:spPr>
          <a:xfrm>
            <a:off x="2700157" y="69747"/>
            <a:ext cx="9357360" cy="6718506"/>
          </a:xfrm>
          <a:prstGeom prst="roundRect">
            <a:avLst/>
          </a:prstGeom>
          <a:solidFill>
            <a:srgbClr val="E8C638">
              <a:alpha val="1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A6ED66-7AD3-5AF3-E625-50C60F67C115}"/>
              </a:ext>
            </a:extLst>
          </p:cNvPr>
          <p:cNvSpPr txBox="1">
            <a:spLocks/>
          </p:cNvSpPr>
          <p:nvPr/>
        </p:nvSpPr>
        <p:spPr>
          <a:xfrm>
            <a:off x="3461162" y="145572"/>
            <a:ext cx="5434353" cy="1158621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dirty="0"/>
              <a:t>Resize to 160x160 for MobileNetV2</a:t>
            </a:r>
          </a:p>
          <a:p>
            <a:endParaRPr lang="en-US" dirty="0"/>
          </a:p>
        </p:txBody>
      </p:sp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7290B46E-95EF-73DA-AD1F-DFFD2BFDBF04}"/>
              </a:ext>
            </a:extLst>
          </p:cNvPr>
          <p:cNvSpPr/>
          <p:nvPr/>
        </p:nvSpPr>
        <p:spPr>
          <a:xfrm>
            <a:off x="4456267" y="496641"/>
            <a:ext cx="1947591" cy="543346"/>
          </a:xfrm>
          <a:prstGeom prst="curvedDown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F3F3B18-627F-56B5-3D4E-CF4357DE04A9}"/>
              </a:ext>
            </a:extLst>
          </p:cNvPr>
          <p:cNvSpPr txBox="1">
            <a:spLocks/>
          </p:cNvSpPr>
          <p:nvPr/>
        </p:nvSpPr>
        <p:spPr>
          <a:xfrm>
            <a:off x="3664145" y="4110790"/>
            <a:ext cx="5434353" cy="906018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dirty="0"/>
              <a:t>Normalization</a:t>
            </a:r>
          </a:p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0C7527D-5A33-68F7-F16A-0A38F93B23CF}"/>
              </a:ext>
            </a:extLst>
          </p:cNvPr>
          <p:cNvSpPr txBox="1">
            <a:spLocks/>
          </p:cNvSpPr>
          <p:nvPr/>
        </p:nvSpPr>
        <p:spPr>
          <a:xfrm>
            <a:off x="3632275" y="1937435"/>
            <a:ext cx="5434353" cy="1011936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</a:pPr>
            <a:endParaRPr lang="en-US" dirty="0"/>
          </a:p>
          <a:p>
            <a:pPr marL="228600" indent="-228600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dirty="0"/>
              <a:t>One-hot encoding of labels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19437D7-2589-CFF5-C027-435C30631145}"/>
              </a:ext>
            </a:extLst>
          </p:cNvPr>
          <p:cNvSpPr txBox="1">
            <a:spLocks/>
          </p:cNvSpPr>
          <p:nvPr/>
        </p:nvSpPr>
        <p:spPr>
          <a:xfrm>
            <a:off x="8560853" y="999750"/>
            <a:ext cx="3127838" cy="906018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dirty="0"/>
              <a:t>tf.data pipeline for performance</a:t>
            </a:r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F52137-2F98-0308-1A58-A4D7F30575C2}"/>
              </a:ext>
            </a:extLst>
          </p:cNvPr>
          <p:cNvSpPr/>
          <p:nvPr/>
        </p:nvSpPr>
        <p:spPr>
          <a:xfrm>
            <a:off x="5767367" y="1169726"/>
            <a:ext cx="1171088" cy="117376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DBD6FC-DE35-3754-870A-2C6E07294D7F}"/>
              </a:ext>
            </a:extLst>
          </p:cNvPr>
          <p:cNvSpPr txBox="1"/>
          <p:nvPr/>
        </p:nvSpPr>
        <p:spPr>
          <a:xfrm>
            <a:off x="5950247" y="1620195"/>
            <a:ext cx="884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160 x 160</a:t>
            </a:r>
            <a:endParaRPr lang="en-NL" sz="12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6F9E638-8FAF-3264-CD7A-E39C852BC5CF}"/>
              </a:ext>
            </a:extLst>
          </p:cNvPr>
          <p:cNvSpPr/>
          <p:nvPr/>
        </p:nvSpPr>
        <p:spPr>
          <a:xfrm>
            <a:off x="4239091" y="1170817"/>
            <a:ext cx="533761" cy="5508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B416763-3E46-E77C-786A-883A9695C18B}"/>
              </a:ext>
            </a:extLst>
          </p:cNvPr>
          <p:cNvSpPr txBox="1"/>
          <p:nvPr/>
        </p:nvSpPr>
        <p:spPr>
          <a:xfrm>
            <a:off x="4171745" y="1293630"/>
            <a:ext cx="6612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32 x 32</a:t>
            </a:r>
            <a:endParaRPr lang="en-NL" sz="1200" dirty="0"/>
          </a:p>
        </p:txBody>
      </p:sp>
      <p:sp>
        <p:nvSpPr>
          <p:cNvPr id="25" name="Arrow: Curved Down 24">
            <a:extLst>
              <a:ext uri="{FF2B5EF4-FFF2-40B4-BE49-F238E27FC236}">
                <a16:creationId xmlns:a16="http://schemas.microsoft.com/office/drawing/2014/main" id="{E889641E-51B8-7402-736B-7729C440B306}"/>
              </a:ext>
            </a:extLst>
          </p:cNvPr>
          <p:cNvSpPr/>
          <p:nvPr/>
        </p:nvSpPr>
        <p:spPr>
          <a:xfrm>
            <a:off x="4535837" y="2880097"/>
            <a:ext cx="1947591" cy="543346"/>
          </a:xfrm>
          <a:prstGeom prst="curvedDown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805544F-D698-8CF2-02EE-C2CDF0742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1643" y="4929540"/>
            <a:ext cx="1090603" cy="172389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7E221B9-2511-CA05-1132-FF36B0EF23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7756" y="5147741"/>
            <a:ext cx="1470181" cy="138038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D85983C-BCF6-4301-F224-4C404AB68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9944" y="5147741"/>
            <a:ext cx="763790" cy="144068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A5ECF8E-FD2C-4940-2298-F23E477E73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9985" y="3519830"/>
            <a:ext cx="365032" cy="381833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2BDEC64-38EE-F6F8-1F59-3FFB5FA67C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9970" y="3504479"/>
            <a:ext cx="2713208" cy="44347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95CE8E7-61B3-DD81-5895-07800282F6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27855" y="1675756"/>
            <a:ext cx="2922568" cy="699305"/>
          </a:xfrm>
          <a:prstGeom prst="rect">
            <a:avLst/>
          </a:prstGeom>
        </p:spPr>
      </p:pic>
      <p:sp>
        <p:nvSpPr>
          <p:cNvPr id="51" name="Title 1">
            <a:extLst>
              <a:ext uri="{FF2B5EF4-FFF2-40B4-BE49-F238E27FC236}">
                <a16:creationId xmlns:a16="http://schemas.microsoft.com/office/drawing/2014/main" id="{381680D1-B6DF-13F8-DC95-7E658D2CFDFC}"/>
              </a:ext>
            </a:extLst>
          </p:cNvPr>
          <p:cNvSpPr txBox="1">
            <a:spLocks/>
          </p:cNvSpPr>
          <p:nvPr/>
        </p:nvSpPr>
        <p:spPr>
          <a:xfrm>
            <a:off x="143957" y="2697477"/>
            <a:ext cx="1751768" cy="75722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DATA</a:t>
            </a:r>
          </a:p>
        </p:txBody>
      </p:sp>
      <p:sp>
        <p:nvSpPr>
          <p:cNvPr id="54" name="Arrow: Striped Right 53">
            <a:extLst>
              <a:ext uri="{FF2B5EF4-FFF2-40B4-BE49-F238E27FC236}">
                <a16:creationId xmlns:a16="http://schemas.microsoft.com/office/drawing/2014/main" id="{5F87B8F7-6F48-BFD8-CDAD-CC74AC0A6337}"/>
              </a:ext>
            </a:extLst>
          </p:cNvPr>
          <p:cNvSpPr/>
          <p:nvPr/>
        </p:nvSpPr>
        <p:spPr>
          <a:xfrm>
            <a:off x="1574741" y="2568833"/>
            <a:ext cx="932226" cy="1182233"/>
          </a:xfrm>
          <a:prstGeom prst="stripedRightArrow">
            <a:avLst/>
          </a:prstGeom>
          <a:gradFill flip="none" rotWithShape="1">
            <a:gsLst>
              <a:gs pos="19000">
                <a:schemeClr val="accent2">
                  <a:lumMod val="89000"/>
                </a:schemeClr>
              </a:gs>
              <a:gs pos="41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54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D909BD73-6A49-5782-546E-21F408D50E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90153" y="2719715"/>
            <a:ext cx="2134009" cy="143359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543884A-E90F-CA75-E798-E06590AD9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8270" y="4629091"/>
            <a:ext cx="3446296" cy="861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D039AFDA-103E-4325-24D2-0AD2579FB6FD}"/>
              </a:ext>
            </a:extLst>
          </p:cNvPr>
          <p:cNvSpPr/>
          <p:nvPr/>
        </p:nvSpPr>
        <p:spPr>
          <a:xfrm>
            <a:off x="8231295" y="4538380"/>
            <a:ext cx="3500246" cy="1042996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D37AD95-E62C-8819-1A42-1D94E8A22351}"/>
              </a:ext>
            </a:extLst>
          </p:cNvPr>
          <p:cNvSpPr/>
          <p:nvPr/>
        </p:nvSpPr>
        <p:spPr>
          <a:xfrm>
            <a:off x="4452513" y="3440364"/>
            <a:ext cx="345123" cy="543346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1749BBF-4708-9814-7EB2-0AC32A7CEF6B}"/>
              </a:ext>
            </a:extLst>
          </p:cNvPr>
          <p:cNvSpPr/>
          <p:nvPr/>
        </p:nvSpPr>
        <p:spPr>
          <a:xfrm>
            <a:off x="5086767" y="3448670"/>
            <a:ext cx="2779944" cy="543346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24" name="Rectangle 1023">
            <a:extLst>
              <a:ext uri="{FF2B5EF4-FFF2-40B4-BE49-F238E27FC236}">
                <a16:creationId xmlns:a16="http://schemas.microsoft.com/office/drawing/2014/main" id="{B265349B-79FE-C41C-3947-23C264A600A8}"/>
              </a:ext>
            </a:extLst>
          </p:cNvPr>
          <p:cNvSpPr/>
          <p:nvPr/>
        </p:nvSpPr>
        <p:spPr>
          <a:xfrm>
            <a:off x="6057466" y="5122852"/>
            <a:ext cx="1450471" cy="1465575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25" name="Rectangle 1024">
            <a:extLst>
              <a:ext uri="{FF2B5EF4-FFF2-40B4-BE49-F238E27FC236}">
                <a16:creationId xmlns:a16="http://schemas.microsoft.com/office/drawing/2014/main" id="{2C17B637-C938-6BEC-2BA3-59ADF48BC172}"/>
              </a:ext>
            </a:extLst>
          </p:cNvPr>
          <p:cNvSpPr/>
          <p:nvPr/>
        </p:nvSpPr>
        <p:spPr>
          <a:xfrm>
            <a:off x="4085401" y="5147741"/>
            <a:ext cx="747571" cy="1440686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612F3576-1BCD-C46D-5822-CC9DF2592817}"/>
              </a:ext>
            </a:extLst>
          </p:cNvPr>
          <p:cNvSpPr/>
          <p:nvPr/>
        </p:nvSpPr>
        <p:spPr>
          <a:xfrm>
            <a:off x="8719950" y="1657154"/>
            <a:ext cx="2930473" cy="714000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30" name="Arrow: Curved Down 1029">
            <a:extLst>
              <a:ext uri="{FF2B5EF4-FFF2-40B4-BE49-F238E27FC236}">
                <a16:creationId xmlns:a16="http://schemas.microsoft.com/office/drawing/2014/main" id="{ACB0196A-D23C-B9B8-96C7-EB61810DF1D0}"/>
              </a:ext>
            </a:extLst>
          </p:cNvPr>
          <p:cNvSpPr/>
          <p:nvPr/>
        </p:nvSpPr>
        <p:spPr>
          <a:xfrm rot="5400000">
            <a:off x="10746864" y="3624019"/>
            <a:ext cx="1610212" cy="640621"/>
          </a:xfrm>
          <a:prstGeom prst="curvedDownArrow">
            <a:avLst>
              <a:gd name="adj1" fmla="val 25000"/>
              <a:gd name="adj2" fmla="val 50000"/>
              <a:gd name="adj3" fmla="val 26494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ED577573-EE37-F272-9D84-D7A36B846587}"/>
              </a:ext>
            </a:extLst>
          </p:cNvPr>
          <p:cNvSpPr/>
          <p:nvPr/>
        </p:nvSpPr>
        <p:spPr>
          <a:xfrm>
            <a:off x="8714147" y="1651559"/>
            <a:ext cx="2930473" cy="714000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D9B1783B-62C6-C12B-7176-9D1F854C52A8}"/>
              </a:ext>
            </a:extLst>
          </p:cNvPr>
          <p:cNvSpPr/>
          <p:nvPr/>
        </p:nvSpPr>
        <p:spPr>
          <a:xfrm>
            <a:off x="8999279" y="2743083"/>
            <a:ext cx="2141068" cy="1428000"/>
          </a:xfrm>
          <a:prstGeom prst="rect">
            <a:avLst/>
          </a:prstGeom>
          <a:solidFill>
            <a:schemeClr val="bg1">
              <a:lumMod val="95000"/>
              <a:alpha val="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36" name="Arrow: Curved Down 1035">
            <a:extLst>
              <a:ext uri="{FF2B5EF4-FFF2-40B4-BE49-F238E27FC236}">
                <a16:creationId xmlns:a16="http://schemas.microsoft.com/office/drawing/2014/main" id="{D7CC4B6C-75E4-F08C-261D-568A71DF78D6}"/>
              </a:ext>
            </a:extLst>
          </p:cNvPr>
          <p:cNvSpPr/>
          <p:nvPr/>
        </p:nvSpPr>
        <p:spPr>
          <a:xfrm rot="5233069" flipV="1">
            <a:off x="7773055" y="2804990"/>
            <a:ext cx="1672953" cy="447135"/>
          </a:xfrm>
          <a:prstGeom prst="curvedDownArrow">
            <a:avLst>
              <a:gd name="adj1" fmla="val 25000"/>
              <a:gd name="adj2" fmla="val 50000"/>
              <a:gd name="adj3" fmla="val 26494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  <p:sp>
        <p:nvSpPr>
          <p:cNvPr id="1037" name="Arrow: Curved Down 1036">
            <a:extLst>
              <a:ext uri="{FF2B5EF4-FFF2-40B4-BE49-F238E27FC236}">
                <a16:creationId xmlns:a16="http://schemas.microsoft.com/office/drawing/2014/main" id="{60B8BFCA-6177-0602-24D7-4687B995CC1A}"/>
              </a:ext>
            </a:extLst>
          </p:cNvPr>
          <p:cNvSpPr/>
          <p:nvPr/>
        </p:nvSpPr>
        <p:spPr>
          <a:xfrm>
            <a:off x="4433730" y="4495034"/>
            <a:ext cx="1947591" cy="543346"/>
          </a:xfrm>
          <a:prstGeom prst="curvedDown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29DB5B6A-A1A5-57AB-D82F-013AB3877527}"/>
              </a:ext>
            </a:extLst>
          </p:cNvPr>
          <p:cNvSpPr/>
          <p:nvPr/>
        </p:nvSpPr>
        <p:spPr>
          <a:xfrm>
            <a:off x="-359947" y="3693445"/>
            <a:ext cx="333658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PREPROCESSING</a:t>
            </a:r>
            <a:endParaRPr lang="en-NL" sz="28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07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6538" y="273423"/>
            <a:ext cx="9144000" cy="683219"/>
          </a:xfrm>
        </p:spPr>
        <p:txBody>
          <a:bodyPr/>
          <a:lstStyle/>
          <a:p>
            <a:r>
              <a:rPr lang="en-US" dirty="0"/>
              <a:t>Convolutional NEURAL NETWORK ARCHITECTURE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98F9F96-7BC4-E807-97B3-62F7A2501EF7}"/>
              </a:ext>
            </a:extLst>
          </p:cNvPr>
          <p:cNvSpPr txBox="1">
            <a:spLocks/>
          </p:cNvSpPr>
          <p:nvPr/>
        </p:nvSpPr>
        <p:spPr>
          <a:xfrm>
            <a:off x="387997" y="1754848"/>
            <a:ext cx="8686350" cy="468350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3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800" dirty="0">
              <a:solidFill>
                <a:schemeClr val="tx1"/>
              </a:solidFill>
            </a:endParaRP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INPUT: (32, 32, 3)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Conv2D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MAXpooling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Dense(128) + Dropout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Output: Dense(10)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2D0F3C-7F41-52DE-140A-416264F9D2E2}"/>
              </a:ext>
            </a:extLst>
          </p:cNvPr>
          <p:cNvSpPr/>
          <p:nvPr/>
        </p:nvSpPr>
        <p:spPr>
          <a:xfrm>
            <a:off x="3093410" y="2205395"/>
            <a:ext cx="126099" cy="1371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576103-39FB-79E4-083B-234DE4EFCC4B}"/>
              </a:ext>
            </a:extLst>
          </p:cNvPr>
          <p:cNvSpPr/>
          <p:nvPr/>
        </p:nvSpPr>
        <p:spPr>
          <a:xfrm>
            <a:off x="6832541" y="3328369"/>
            <a:ext cx="2205880" cy="441685"/>
          </a:xfrm>
          <a:prstGeom prst="rect">
            <a:avLst/>
          </a:prstGeom>
          <a:solidFill>
            <a:srgbClr val="0070C0">
              <a:alpha val="6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93161D6-203D-24B2-4507-6BEC33243769}"/>
              </a:ext>
            </a:extLst>
          </p:cNvPr>
          <p:cNvSpPr/>
          <p:nvPr/>
        </p:nvSpPr>
        <p:spPr>
          <a:xfrm>
            <a:off x="3156459" y="2256148"/>
            <a:ext cx="126099" cy="13716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98AC31A-48D7-C991-9F63-B57D95B42E68}"/>
              </a:ext>
            </a:extLst>
          </p:cNvPr>
          <p:cNvSpPr/>
          <p:nvPr/>
        </p:nvSpPr>
        <p:spPr>
          <a:xfrm>
            <a:off x="3219508" y="2321780"/>
            <a:ext cx="126099" cy="137160"/>
          </a:xfrm>
          <a:prstGeom prst="rect">
            <a:avLst/>
          </a:prstGeom>
          <a:solidFill>
            <a:schemeClr val="accent5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Cube 27">
            <a:extLst>
              <a:ext uri="{FF2B5EF4-FFF2-40B4-BE49-F238E27FC236}">
                <a16:creationId xmlns:a16="http://schemas.microsoft.com/office/drawing/2014/main" id="{EA7E0E4F-99C6-85CD-CDBC-CDF1C6EAA932}"/>
              </a:ext>
            </a:extLst>
          </p:cNvPr>
          <p:cNvSpPr/>
          <p:nvPr/>
        </p:nvSpPr>
        <p:spPr>
          <a:xfrm>
            <a:off x="5578265" y="1766427"/>
            <a:ext cx="947448" cy="3394286"/>
          </a:xfrm>
          <a:prstGeom prst="cube">
            <a:avLst>
              <a:gd name="adj" fmla="val 86794"/>
            </a:avLst>
          </a:prstGeom>
          <a:solidFill>
            <a:srgbClr val="00B0F0">
              <a:alpha val="60000"/>
            </a:srgbClr>
          </a:solidFill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Cube 28">
            <a:extLst>
              <a:ext uri="{FF2B5EF4-FFF2-40B4-BE49-F238E27FC236}">
                <a16:creationId xmlns:a16="http://schemas.microsoft.com/office/drawing/2014/main" id="{1BA260F0-AE80-A177-6FAC-2A491F08C68F}"/>
              </a:ext>
            </a:extLst>
          </p:cNvPr>
          <p:cNvSpPr/>
          <p:nvPr/>
        </p:nvSpPr>
        <p:spPr>
          <a:xfrm>
            <a:off x="5775212" y="1766427"/>
            <a:ext cx="947448" cy="3394286"/>
          </a:xfrm>
          <a:prstGeom prst="cube">
            <a:avLst>
              <a:gd name="adj" fmla="val 86794"/>
            </a:avLst>
          </a:prstGeom>
          <a:solidFill>
            <a:srgbClr val="00B0F0">
              <a:alpha val="60000"/>
            </a:srgbClr>
          </a:solidFill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Cube 29">
            <a:extLst>
              <a:ext uri="{FF2B5EF4-FFF2-40B4-BE49-F238E27FC236}">
                <a16:creationId xmlns:a16="http://schemas.microsoft.com/office/drawing/2014/main" id="{7DCC0A62-0892-C995-83E2-026FA3A87908}"/>
              </a:ext>
            </a:extLst>
          </p:cNvPr>
          <p:cNvSpPr/>
          <p:nvPr/>
        </p:nvSpPr>
        <p:spPr>
          <a:xfrm>
            <a:off x="6062808" y="2304715"/>
            <a:ext cx="611256" cy="2218690"/>
          </a:xfrm>
          <a:prstGeom prst="cube">
            <a:avLst>
              <a:gd name="adj" fmla="val 86794"/>
            </a:avLst>
          </a:prstGeom>
          <a:solidFill>
            <a:schemeClr val="accent1">
              <a:lumMod val="60000"/>
              <a:lumOff val="40000"/>
              <a:alpha val="60000"/>
            </a:schemeClr>
          </a:solidFill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Cube 30">
            <a:extLst>
              <a:ext uri="{FF2B5EF4-FFF2-40B4-BE49-F238E27FC236}">
                <a16:creationId xmlns:a16="http://schemas.microsoft.com/office/drawing/2014/main" id="{9E6D97D9-EC2B-3CBE-B92D-7C3C911A5B67}"/>
              </a:ext>
            </a:extLst>
          </p:cNvPr>
          <p:cNvSpPr/>
          <p:nvPr/>
        </p:nvSpPr>
        <p:spPr>
          <a:xfrm>
            <a:off x="6199993" y="2450700"/>
            <a:ext cx="568210" cy="2070267"/>
          </a:xfrm>
          <a:prstGeom prst="cube">
            <a:avLst>
              <a:gd name="adj" fmla="val 86794"/>
            </a:avLst>
          </a:prstGeom>
          <a:solidFill>
            <a:srgbClr val="00B0F0">
              <a:alpha val="60000"/>
            </a:srgbClr>
          </a:solidFill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Cube 31">
            <a:extLst>
              <a:ext uri="{FF2B5EF4-FFF2-40B4-BE49-F238E27FC236}">
                <a16:creationId xmlns:a16="http://schemas.microsoft.com/office/drawing/2014/main" id="{0A449511-BA35-C8D5-8A75-F42C699F0A61}"/>
              </a:ext>
            </a:extLst>
          </p:cNvPr>
          <p:cNvSpPr/>
          <p:nvPr/>
        </p:nvSpPr>
        <p:spPr>
          <a:xfrm>
            <a:off x="6336824" y="2478472"/>
            <a:ext cx="568210" cy="2070267"/>
          </a:xfrm>
          <a:prstGeom prst="cube">
            <a:avLst>
              <a:gd name="adj" fmla="val 86794"/>
            </a:avLst>
          </a:prstGeom>
          <a:solidFill>
            <a:srgbClr val="00B0F0">
              <a:alpha val="60000"/>
            </a:srgbClr>
          </a:solidFill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Cube 33">
            <a:extLst>
              <a:ext uri="{FF2B5EF4-FFF2-40B4-BE49-F238E27FC236}">
                <a16:creationId xmlns:a16="http://schemas.microsoft.com/office/drawing/2014/main" id="{568ACF8B-D6C9-320B-C1DC-0FED8C9E24E8}"/>
              </a:ext>
            </a:extLst>
          </p:cNvPr>
          <p:cNvSpPr/>
          <p:nvPr/>
        </p:nvSpPr>
        <p:spPr>
          <a:xfrm>
            <a:off x="6602049" y="2809373"/>
            <a:ext cx="408208" cy="1283403"/>
          </a:xfrm>
          <a:prstGeom prst="cube">
            <a:avLst>
              <a:gd name="adj" fmla="val 86794"/>
            </a:avLst>
          </a:prstGeom>
          <a:solidFill>
            <a:schemeClr val="accent1">
              <a:lumMod val="60000"/>
              <a:lumOff val="40000"/>
              <a:alpha val="60000"/>
            </a:schemeClr>
          </a:solidFill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3" name="3D Model 42" descr="Light Gray Sphere">
                <a:extLst>
                  <a:ext uri="{FF2B5EF4-FFF2-40B4-BE49-F238E27FC236}">
                    <a16:creationId xmlns:a16="http://schemas.microsoft.com/office/drawing/2014/main" id="{C598C54B-8DD2-86E8-9DB5-8E2950BF77D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487622638"/>
                  </p:ext>
                </p:extLst>
              </p:nvPr>
            </p:nvGraphicFramePr>
            <p:xfrm>
              <a:off x="9573108" y="2399822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3" name="3D Model 42" descr="Light Gray Sphere">
                <a:extLst>
                  <a:ext uri="{FF2B5EF4-FFF2-40B4-BE49-F238E27FC236}">
                    <a16:creationId xmlns:a16="http://schemas.microsoft.com/office/drawing/2014/main" id="{C598C54B-8DD2-86E8-9DB5-8E2950BF77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108" y="2399822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6" name="3D Model 45" descr="Light Gray Sphere">
                <a:extLst>
                  <a:ext uri="{FF2B5EF4-FFF2-40B4-BE49-F238E27FC236}">
                    <a16:creationId xmlns:a16="http://schemas.microsoft.com/office/drawing/2014/main" id="{4AF3B264-0AF9-931A-A000-CEB512F6E45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70604495"/>
                  </p:ext>
                </p:extLst>
              </p:nvPr>
            </p:nvGraphicFramePr>
            <p:xfrm>
              <a:off x="9573810" y="2641215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6" name="3D Model 45" descr="Light Gray Sphere">
                <a:extLst>
                  <a:ext uri="{FF2B5EF4-FFF2-40B4-BE49-F238E27FC236}">
                    <a16:creationId xmlns:a16="http://schemas.microsoft.com/office/drawing/2014/main" id="{4AF3B264-0AF9-931A-A000-CEB512F6E4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810" y="2641215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7" name="3D Model 46" descr="Light Gray Sphere">
                <a:extLst>
                  <a:ext uri="{FF2B5EF4-FFF2-40B4-BE49-F238E27FC236}">
                    <a16:creationId xmlns:a16="http://schemas.microsoft.com/office/drawing/2014/main" id="{6617AFBF-920F-C07A-C393-5041FFEBFEA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09381569"/>
                  </p:ext>
                </p:extLst>
              </p:nvPr>
            </p:nvGraphicFramePr>
            <p:xfrm>
              <a:off x="9573810" y="2868830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7" name="3D Model 46" descr="Light Gray Sphere">
                <a:extLst>
                  <a:ext uri="{FF2B5EF4-FFF2-40B4-BE49-F238E27FC236}">
                    <a16:creationId xmlns:a16="http://schemas.microsoft.com/office/drawing/2014/main" id="{6617AFBF-920F-C07A-C393-5041FFEBFE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810" y="2868830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8" name="3D Model 47" descr="Light Gray Sphere">
                <a:extLst>
                  <a:ext uri="{FF2B5EF4-FFF2-40B4-BE49-F238E27FC236}">
                    <a16:creationId xmlns:a16="http://schemas.microsoft.com/office/drawing/2014/main" id="{2287977F-1630-94C7-E07E-E2186CA2C1F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13699713"/>
                  </p:ext>
                </p:extLst>
              </p:nvPr>
            </p:nvGraphicFramePr>
            <p:xfrm>
              <a:off x="9573810" y="3115948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8" name="3D Model 47" descr="Light Gray Sphere">
                <a:extLst>
                  <a:ext uri="{FF2B5EF4-FFF2-40B4-BE49-F238E27FC236}">
                    <a16:creationId xmlns:a16="http://schemas.microsoft.com/office/drawing/2014/main" id="{2287977F-1630-94C7-E07E-E2186CA2C1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810" y="3115948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9" name="3D Model 48" descr="Light Gray Sphere">
                <a:extLst>
                  <a:ext uri="{FF2B5EF4-FFF2-40B4-BE49-F238E27FC236}">
                    <a16:creationId xmlns:a16="http://schemas.microsoft.com/office/drawing/2014/main" id="{0C38ED61-141C-A723-BD7C-D85F4A37943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416204788"/>
                  </p:ext>
                </p:extLst>
              </p:nvPr>
            </p:nvGraphicFramePr>
            <p:xfrm>
              <a:off x="9573810" y="3364921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9" name="3D Model 48" descr="Light Gray Sphere">
                <a:extLst>
                  <a:ext uri="{FF2B5EF4-FFF2-40B4-BE49-F238E27FC236}">
                    <a16:creationId xmlns:a16="http://schemas.microsoft.com/office/drawing/2014/main" id="{0C38ED61-141C-A723-BD7C-D85F4A3794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810" y="3364921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0" name="3D Model 49" descr="Light Gray Sphere">
                <a:extLst>
                  <a:ext uri="{FF2B5EF4-FFF2-40B4-BE49-F238E27FC236}">
                    <a16:creationId xmlns:a16="http://schemas.microsoft.com/office/drawing/2014/main" id="{81FF2FA2-FABB-6023-F35F-1E3F456392E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988456111"/>
                  </p:ext>
                </p:extLst>
              </p:nvPr>
            </p:nvGraphicFramePr>
            <p:xfrm>
              <a:off x="9573810" y="3626047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0" name="3D Model 49" descr="Light Gray Sphere">
                <a:extLst>
                  <a:ext uri="{FF2B5EF4-FFF2-40B4-BE49-F238E27FC236}">
                    <a16:creationId xmlns:a16="http://schemas.microsoft.com/office/drawing/2014/main" id="{81FF2FA2-FABB-6023-F35F-1E3F456392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810" y="3626047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9" name="3D Model 58" descr="Light Gray Sphere">
                <a:extLst>
                  <a:ext uri="{FF2B5EF4-FFF2-40B4-BE49-F238E27FC236}">
                    <a16:creationId xmlns:a16="http://schemas.microsoft.com/office/drawing/2014/main" id="{6F85D050-BED6-4921-6FCF-102102B18BD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216556802"/>
                  </p:ext>
                </p:extLst>
              </p:nvPr>
            </p:nvGraphicFramePr>
            <p:xfrm>
              <a:off x="9573810" y="3833580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9" name="3D Model 58" descr="Light Gray Sphere">
                <a:extLst>
                  <a:ext uri="{FF2B5EF4-FFF2-40B4-BE49-F238E27FC236}">
                    <a16:creationId xmlns:a16="http://schemas.microsoft.com/office/drawing/2014/main" id="{6F85D050-BED6-4921-6FCF-102102B18BD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810" y="3833580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0" name="3D Model 59" descr="Light Gray Sphere">
                <a:extLst>
                  <a:ext uri="{FF2B5EF4-FFF2-40B4-BE49-F238E27FC236}">
                    <a16:creationId xmlns:a16="http://schemas.microsoft.com/office/drawing/2014/main" id="{9A6D05E7-7B3B-AD22-BBC8-BD2DB5FBA1C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352140501"/>
                  </p:ext>
                </p:extLst>
              </p:nvPr>
            </p:nvGraphicFramePr>
            <p:xfrm>
              <a:off x="9573810" y="4067948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0" name="3D Model 59" descr="Light Gray Sphere">
                <a:extLst>
                  <a:ext uri="{FF2B5EF4-FFF2-40B4-BE49-F238E27FC236}">
                    <a16:creationId xmlns:a16="http://schemas.microsoft.com/office/drawing/2014/main" id="{9A6D05E7-7B3B-AD22-BBC8-BD2DB5FBA1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810" y="4067948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1" name="3D Model 60" descr="Light Gray Sphere">
                <a:extLst>
                  <a:ext uri="{FF2B5EF4-FFF2-40B4-BE49-F238E27FC236}">
                    <a16:creationId xmlns:a16="http://schemas.microsoft.com/office/drawing/2014/main" id="{B2135F45-F7F6-3CA2-5A9B-2AF4589E161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88274254"/>
                  </p:ext>
                </p:extLst>
              </p:nvPr>
            </p:nvGraphicFramePr>
            <p:xfrm>
              <a:off x="9573810" y="4295563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1" name="3D Model 60" descr="Light Gray Sphere">
                <a:extLst>
                  <a:ext uri="{FF2B5EF4-FFF2-40B4-BE49-F238E27FC236}">
                    <a16:creationId xmlns:a16="http://schemas.microsoft.com/office/drawing/2014/main" id="{B2135F45-F7F6-3CA2-5A9B-2AF4589E161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810" y="4295563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2" name="3D Model 61" descr="Light Gray Sphere">
                <a:extLst>
                  <a:ext uri="{FF2B5EF4-FFF2-40B4-BE49-F238E27FC236}">
                    <a16:creationId xmlns:a16="http://schemas.microsoft.com/office/drawing/2014/main" id="{75A0C99D-EBF8-D628-3FB1-08FA50AC7E5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73248413"/>
                  </p:ext>
                </p:extLst>
              </p:nvPr>
            </p:nvGraphicFramePr>
            <p:xfrm>
              <a:off x="9573810" y="4542681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2" name="3D Model 61" descr="Light Gray Sphere">
                <a:extLst>
                  <a:ext uri="{FF2B5EF4-FFF2-40B4-BE49-F238E27FC236}">
                    <a16:creationId xmlns:a16="http://schemas.microsoft.com/office/drawing/2014/main" id="{75A0C99D-EBF8-D628-3FB1-08FA50AC7E5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3810" y="4542681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1" name="3D Model 70" descr="Light Gray Sphere">
                <a:extLst>
                  <a:ext uri="{FF2B5EF4-FFF2-40B4-BE49-F238E27FC236}">
                    <a16:creationId xmlns:a16="http://schemas.microsoft.com/office/drawing/2014/main" id="{B9E3309C-0E1D-2462-E39C-7D3D9BF5A9E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139832941"/>
                  </p:ext>
                </p:extLst>
              </p:nvPr>
            </p:nvGraphicFramePr>
            <p:xfrm>
              <a:off x="10618394" y="2413830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1" name="3D Model 70" descr="Light Gray Sphere">
                <a:extLst>
                  <a:ext uri="{FF2B5EF4-FFF2-40B4-BE49-F238E27FC236}">
                    <a16:creationId xmlns:a16="http://schemas.microsoft.com/office/drawing/2014/main" id="{B9E3309C-0E1D-2462-E39C-7D3D9BF5A9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8394" y="2413830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2" name="3D Model 71" descr="Light Gray Sphere">
                <a:extLst>
                  <a:ext uri="{FF2B5EF4-FFF2-40B4-BE49-F238E27FC236}">
                    <a16:creationId xmlns:a16="http://schemas.microsoft.com/office/drawing/2014/main" id="{3B0F4678-D1CF-5A32-B3AD-FFBE093BEED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847353082"/>
                  </p:ext>
                </p:extLst>
              </p:nvPr>
            </p:nvGraphicFramePr>
            <p:xfrm>
              <a:off x="10619096" y="2655223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2" name="3D Model 71" descr="Light Gray Sphere">
                <a:extLst>
                  <a:ext uri="{FF2B5EF4-FFF2-40B4-BE49-F238E27FC236}">
                    <a16:creationId xmlns:a16="http://schemas.microsoft.com/office/drawing/2014/main" id="{3B0F4678-D1CF-5A32-B3AD-FFBE093BEE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9096" y="2655223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3" name="3D Model 72" descr="Light Gray Sphere">
                <a:extLst>
                  <a:ext uri="{FF2B5EF4-FFF2-40B4-BE49-F238E27FC236}">
                    <a16:creationId xmlns:a16="http://schemas.microsoft.com/office/drawing/2014/main" id="{83B62366-B673-7493-018D-EF2EB9B425F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106845070"/>
                  </p:ext>
                </p:extLst>
              </p:nvPr>
            </p:nvGraphicFramePr>
            <p:xfrm>
              <a:off x="10619096" y="2882838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3" name="3D Model 72" descr="Light Gray Sphere">
                <a:extLst>
                  <a:ext uri="{FF2B5EF4-FFF2-40B4-BE49-F238E27FC236}">
                    <a16:creationId xmlns:a16="http://schemas.microsoft.com/office/drawing/2014/main" id="{83B62366-B673-7493-018D-EF2EB9B425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9096" y="2882838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4" name="3D Model 73" descr="Light Gray Sphere">
                <a:extLst>
                  <a:ext uri="{FF2B5EF4-FFF2-40B4-BE49-F238E27FC236}">
                    <a16:creationId xmlns:a16="http://schemas.microsoft.com/office/drawing/2014/main" id="{4F52454F-991E-CF90-6916-A234581945A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37859019"/>
                  </p:ext>
                </p:extLst>
              </p:nvPr>
            </p:nvGraphicFramePr>
            <p:xfrm>
              <a:off x="10619096" y="3129956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4" name="3D Model 73" descr="Light Gray Sphere">
                <a:extLst>
                  <a:ext uri="{FF2B5EF4-FFF2-40B4-BE49-F238E27FC236}">
                    <a16:creationId xmlns:a16="http://schemas.microsoft.com/office/drawing/2014/main" id="{4F52454F-991E-CF90-6916-A234581945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9096" y="3129956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5" name="3D Model 74" descr="Light Gray Sphere">
                <a:extLst>
                  <a:ext uri="{FF2B5EF4-FFF2-40B4-BE49-F238E27FC236}">
                    <a16:creationId xmlns:a16="http://schemas.microsoft.com/office/drawing/2014/main" id="{3312F0F4-D8F9-8975-29EE-79BE3E1FDA8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931092475"/>
                  </p:ext>
                </p:extLst>
              </p:nvPr>
            </p:nvGraphicFramePr>
            <p:xfrm>
              <a:off x="10619096" y="3378929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5" name="3D Model 74" descr="Light Gray Sphere">
                <a:extLst>
                  <a:ext uri="{FF2B5EF4-FFF2-40B4-BE49-F238E27FC236}">
                    <a16:creationId xmlns:a16="http://schemas.microsoft.com/office/drawing/2014/main" id="{3312F0F4-D8F9-8975-29EE-79BE3E1FDA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9096" y="3378929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6" name="3D Model 75" descr="Light Gray Sphere">
                <a:extLst>
                  <a:ext uri="{FF2B5EF4-FFF2-40B4-BE49-F238E27FC236}">
                    <a16:creationId xmlns:a16="http://schemas.microsoft.com/office/drawing/2014/main" id="{B874434B-2127-7B13-189D-F0189E7C67A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480368758"/>
                  </p:ext>
                </p:extLst>
              </p:nvPr>
            </p:nvGraphicFramePr>
            <p:xfrm>
              <a:off x="10619096" y="3640055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6" name="3D Model 75" descr="Light Gray Sphere">
                <a:extLst>
                  <a:ext uri="{FF2B5EF4-FFF2-40B4-BE49-F238E27FC236}">
                    <a16:creationId xmlns:a16="http://schemas.microsoft.com/office/drawing/2014/main" id="{B874434B-2127-7B13-189D-F0189E7C67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9096" y="3640055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7" name="3D Model 76" descr="Light Gray Sphere">
                <a:extLst>
                  <a:ext uri="{FF2B5EF4-FFF2-40B4-BE49-F238E27FC236}">
                    <a16:creationId xmlns:a16="http://schemas.microsoft.com/office/drawing/2014/main" id="{87B9395E-8BCD-53CC-5E0F-530E84DBA89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174130582"/>
                  </p:ext>
                </p:extLst>
              </p:nvPr>
            </p:nvGraphicFramePr>
            <p:xfrm>
              <a:off x="10619096" y="3847588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7" name="3D Model 76" descr="Light Gray Sphere">
                <a:extLst>
                  <a:ext uri="{FF2B5EF4-FFF2-40B4-BE49-F238E27FC236}">
                    <a16:creationId xmlns:a16="http://schemas.microsoft.com/office/drawing/2014/main" id="{87B9395E-8BCD-53CC-5E0F-530E84DBA8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9096" y="3847588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8" name="3D Model 77" descr="Light Gray Sphere">
                <a:extLst>
                  <a:ext uri="{FF2B5EF4-FFF2-40B4-BE49-F238E27FC236}">
                    <a16:creationId xmlns:a16="http://schemas.microsoft.com/office/drawing/2014/main" id="{10B063E8-FC24-3DA9-3664-30544D74650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660935106"/>
                  </p:ext>
                </p:extLst>
              </p:nvPr>
            </p:nvGraphicFramePr>
            <p:xfrm>
              <a:off x="10619096" y="4081956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8" name="3D Model 77" descr="Light Gray Sphere">
                <a:extLst>
                  <a:ext uri="{FF2B5EF4-FFF2-40B4-BE49-F238E27FC236}">
                    <a16:creationId xmlns:a16="http://schemas.microsoft.com/office/drawing/2014/main" id="{10B063E8-FC24-3DA9-3664-30544D7465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9096" y="4081956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9" name="3D Model 78" descr="Light Gray Sphere">
                <a:extLst>
                  <a:ext uri="{FF2B5EF4-FFF2-40B4-BE49-F238E27FC236}">
                    <a16:creationId xmlns:a16="http://schemas.microsoft.com/office/drawing/2014/main" id="{9D11007F-E760-7B5D-D332-26662014A8B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810220951"/>
                  </p:ext>
                </p:extLst>
              </p:nvPr>
            </p:nvGraphicFramePr>
            <p:xfrm>
              <a:off x="10619096" y="4309571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9" name="3D Model 78" descr="Light Gray Sphere">
                <a:extLst>
                  <a:ext uri="{FF2B5EF4-FFF2-40B4-BE49-F238E27FC236}">
                    <a16:creationId xmlns:a16="http://schemas.microsoft.com/office/drawing/2014/main" id="{9D11007F-E760-7B5D-D332-26662014A8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9096" y="4309571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0" name="3D Model 79" descr="Light Gray Sphere">
                <a:extLst>
                  <a:ext uri="{FF2B5EF4-FFF2-40B4-BE49-F238E27FC236}">
                    <a16:creationId xmlns:a16="http://schemas.microsoft.com/office/drawing/2014/main" id="{C0E5E2D4-70C6-F36B-5F06-BB1AA585C07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48232489"/>
                  </p:ext>
                </p:extLst>
              </p:nvPr>
            </p:nvGraphicFramePr>
            <p:xfrm>
              <a:off x="10619096" y="4556689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0" name="3D Model 79" descr="Light Gray Sphere">
                <a:extLst>
                  <a:ext uri="{FF2B5EF4-FFF2-40B4-BE49-F238E27FC236}">
                    <a16:creationId xmlns:a16="http://schemas.microsoft.com/office/drawing/2014/main" id="{C0E5E2D4-70C6-F36B-5F06-BB1AA585C0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9096" y="4556689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1" name="3D Model 90" descr="Dodecahedron">
                <a:extLst>
                  <a:ext uri="{FF2B5EF4-FFF2-40B4-BE49-F238E27FC236}">
                    <a16:creationId xmlns:a16="http://schemas.microsoft.com/office/drawing/2014/main" id="{ED40366A-9693-07B5-1017-D51BB66C703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16049863"/>
                  </p:ext>
                </p:extLst>
              </p:nvPr>
            </p:nvGraphicFramePr>
            <p:xfrm>
              <a:off x="9953708" y="2304224"/>
              <a:ext cx="397973" cy="68321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97973" cy="683216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60337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1" name="3D Model 90" descr="Dodecahedron">
                <a:extLst>
                  <a:ext uri="{FF2B5EF4-FFF2-40B4-BE49-F238E27FC236}">
                    <a16:creationId xmlns:a16="http://schemas.microsoft.com/office/drawing/2014/main" id="{ED40366A-9693-07B5-1017-D51BB66C70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53708" y="2304224"/>
                <a:ext cx="397973" cy="6832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2" name="3D Model 91" descr="Dodecahedron">
                <a:extLst>
                  <a:ext uri="{FF2B5EF4-FFF2-40B4-BE49-F238E27FC236}">
                    <a16:creationId xmlns:a16="http://schemas.microsoft.com/office/drawing/2014/main" id="{86EA83D7-3392-0967-0509-098365856E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32317852"/>
                  </p:ext>
                </p:extLst>
              </p:nvPr>
            </p:nvGraphicFramePr>
            <p:xfrm>
              <a:off x="9961946" y="2593050"/>
              <a:ext cx="397972" cy="68321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97972" cy="683218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6033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2" name="3D Model 91" descr="Dodecahedron">
                <a:extLst>
                  <a:ext uri="{FF2B5EF4-FFF2-40B4-BE49-F238E27FC236}">
                    <a16:creationId xmlns:a16="http://schemas.microsoft.com/office/drawing/2014/main" id="{86EA83D7-3392-0967-0509-098365856E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61946" y="2593050"/>
                <a:ext cx="397972" cy="683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3" name="3D Model 92" descr="Dodecahedron">
                <a:extLst>
                  <a:ext uri="{FF2B5EF4-FFF2-40B4-BE49-F238E27FC236}">
                    <a16:creationId xmlns:a16="http://schemas.microsoft.com/office/drawing/2014/main" id="{57C8ED16-3AF3-5DED-F698-20FFB2320C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0642488"/>
                  </p:ext>
                </p:extLst>
              </p:nvPr>
            </p:nvGraphicFramePr>
            <p:xfrm>
              <a:off x="9978198" y="2832969"/>
              <a:ext cx="397972" cy="68321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97972" cy="683218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6033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3" name="3D Model 92" descr="Dodecahedron">
                <a:extLst>
                  <a:ext uri="{FF2B5EF4-FFF2-40B4-BE49-F238E27FC236}">
                    <a16:creationId xmlns:a16="http://schemas.microsoft.com/office/drawing/2014/main" id="{57C8ED16-3AF3-5DED-F698-20FFB2320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78198" y="2832969"/>
                <a:ext cx="397972" cy="683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4" name="3D Model 93" descr="Dodecahedron">
                <a:extLst>
                  <a:ext uri="{FF2B5EF4-FFF2-40B4-BE49-F238E27FC236}">
                    <a16:creationId xmlns:a16="http://schemas.microsoft.com/office/drawing/2014/main" id="{6DE253F8-3B43-8406-5992-80AB1EA81A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14110211"/>
                  </p:ext>
                </p:extLst>
              </p:nvPr>
            </p:nvGraphicFramePr>
            <p:xfrm>
              <a:off x="9968559" y="3104217"/>
              <a:ext cx="452530" cy="69939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52530" cy="699390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5374605" ay="-517134" az="5230671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6033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4" name="3D Model 93" descr="Dodecahedron">
                <a:extLst>
                  <a:ext uri="{FF2B5EF4-FFF2-40B4-BE49-F238E27FC236}">
                    <a16:creationId xmlns:a16="http://schemas.microsoft.com/office/drawing/2014/main" id="{6DE253F8-3B43-8406-5992-80AB1EA81A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968559" y="3104217"/>
                <a:ext cx="452530" cy="6993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8" name="3D Model 97" descr="Dodecahedron">
                <a:extLst>
                  <a:ext uri="{FF2B5EF4-FFF2-40B4-BE49-F238E27FC236}">
                    <a16:creationId xmlns:a16="http://schemas.microsoft.com/office/drawing/2014/main" id="{15337CE2-3A6C-B983-6C41-983173550FA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51133497"/>
                  </p:ext>
                </p:extLst>
              </p:nvPr>
            </p:nvGraphicFramePr>
            <p:xfrm>
              <a:off x="9984445" y="3392896"/>
              <a:ext cx="397973" cy="68321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97973" cy="683216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60337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8" name="3D Model 97" descr="Dodecahedron">
                <a:extLst>
                  <a:ext uri="{FF2B5EF4-FFF2-40B4-BE49-F238E27FC236}">
                    <a16:creationId xmlns:a16="http://schemas.microsoft.com/office/drawing/2014/main" id="{15337CE2-3A6C-B983-6C41-983173550F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84445" y="3392896"/>
                <a:ext cx="397973" cy="6832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9" name="3D Model 98" descr="Dodecahedron">
                <a:extLst>
                  <a:ext uri="{FF2B5EF4-FFF2-40B4-BE49-F238E27FC236}">
                    <a16:creationId xmlns:a16="http://schemas.microsoft.com/office/drawing/2014/main" id="{8794C691-2ABD-B90C-4E71-CDB451E353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54981265"/>
                  </p:ext>
                </p:extLst>
              </p:nvPr>
            </p:nvGraphicFramePr>
            <p:xfrm>
              <a:off x="9992683" y="3681722"/>
              <a:ext cx="397972" cy="68321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97972" cy="683218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6033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9" name="3D Model 98" descr="Dodecahedron">
                <a:extLst>
                  <a:ext uri="{FF2B5EF4-FFF2-40B4-BE49-F238E27FC236}">
                    <a16:creationId xmlns:a16="http://schemas.microsoft.com/office/drawing/2014/main" id="{8794C691-2ABD-B90C-4E71-CDB451E353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92683" y="3681722"/>
                <a:ext cx="397972" cy="683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0" name="3D Model 99" descr="Dodecahedron">
                <a:extLst>
                  <a:ext uri="{FF2B5EF4-FFF2-40B4-BE49-F238E27FC236}">
                    <a16:creationId xmlns:a16="http://schemas.microsoft.com/office/drawing/2014/main" id="{0A325AD2-EA9B-DB1B-D2A1-96D07BA8E5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02757392"/>
                  </p:ext>
                </p:extLst>
              </p:nvPr>
            </p:nvGraphicFramePr>
            <p:xfrm>
              <a:off x="10008935" y="3921641"/>
              <a:ext cx="397972" cy="68321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97972" cy="683218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6033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0" name="3D Model 99" descr="Dodecahedron">
                <a:extLst>
                  <a:ext uri="{FF2B5EF4-FFF2-40B4-BE49-F238E27FC236}">
                    <a16:creationId xmlns:a16="http://schemas.microsoft.com/office/drawing/2014/main" id="{0A325AD2-EA9B-DB1B-D2A1-96D07BA8E5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008935" y="3921641"/>
                <a:ext cx="397972" cy="683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1" name="3D Model 100" descr="Dodecahedron">
                <a:extLst>
                  <a:ext uri="{FF2B5EF4-FFF2-40B4-BE49-F238E27FC236}">
                    <a16:creationId xmlns:a16="http://schemas.microsoft.com/office/drawing/2014/main" id="{98C8BAB8-3C9B-33A2-686E-7A2471A2D28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33837417"/>
                  </p:ext>
                </p:extLst>
              </p:nvPr>
            </p:nvGraphicFramePr>
            <p:xfrm>
              <a:off x="9999296" y="4192889"/>
              <a:ext cx="452530" cy="69939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52530" cy="699390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5374605" ay="-517134" az="5230671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6033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1" name="3D Model 100" descr="Dodecahedron">
                <a:extLst>
                  <a:ext uri="{FF2B5EF4-FFF2-40B4-BE49-F238E27FC236}">
                    <a16:creationId xmlns:a16="http://schemas.microsoft.com/office/drawing/2014/main" id="{98C8BAB8-3C9B-33A2-686E-7A2471A2D2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999296" y="4192889"/>
                <a:ext cx="452530" cy="699390"/>
              </a:xfrm>
              <a:prstGeom prst="rect">
                <a:avLst/>
              </a:prstGeom>
            </p:spPr>
          </p:pic>
        </mc:Fallback>
      </mc:AlternateContent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69FF5634-A1DF-7F0D-4D34-8198236230D5}"/>
              </a:ext>
            </a:extLst>
          </p:cNvPr>
          <p:cNvCxnSpPr/>
          <p:nvPr/>
        </p:nvCxnSpPr>
        <p:spPr>
          <a:xfrm>
            <a:off x="9756184" y="251702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913D01A9-6354-8B45-A427-B2AC7D924636}"/>
              </a:ext>
            </a:extLst>
          </p:cNvPr>
          <p:cNvCxnSpPr/>
          <p:nvPr/>
        </p:nvCxnSpPr>
        <p:spPr>
          <a:xfrm>
            <a:off x="9756184" y="273038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83011628-C54D-AD19-3803-082F2D0EF5FF}"/>
              </a:ext>
            </a:extLst>
          </p:cNvPr>
          <p:cNvCxnSpPr/>
          <p:nvPr/>
        </p:nvCxnSpPr>
        <p:spPr>
          <a:xfrm>
            <a:off x="9733996" y="2990892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106CBE09-C65F-5EDF-306C-813F5C75405F}"/>
              </a:ext>
            </a:extLst>
          </p:cNvPr>
          <p:cNvCxnSpPr/>
          <p:nvPr/>
        </p:nvCxnSpPr>
        <p:spPr>
          <a:xfrm>
            <a:off x="9733996" y="3204252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2E77BECB-145F-B664-113E-CD2977626A62}"/>
              </a:ext>
            </a:extLst>
          </p:cNvPr>
          <p:cNvCxnSpPr/>
          <p:nvPr/>
        </p:nvCxnSpPr>
        <p:spPr>
          <a:xfrm>
            <a:off x="9756184" y="3499928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4B9FEA7E-8BDC-D5D1-9D85-F1680B93B7D4}"/>
              </a:ext>
            </a:extLst>
          </p:cNvPr>
          <p:cNvCxnSpPr/>
          <p:nvPr/>
        </p:nvCxnSpPr>
        <p:spPr>
          <a:xfrm>
            <a:off x="9756184" y="3713288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1BC28E5A-6AE2-380E-A6E8-7FE215BE204E}"/>
              </a:ext>
            </a:extLst>
          </p:cNvPr>
          <p:cNvCxnSpPr/>
          <p:nvPr/>
        </p:nvCxnSpPr>
        <p:spPr>
          <a:xfrm>
            <a:off x="9733996" y="397380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A1BA0ED5-1E3F-B6C4-DA09-FAA6CC899A84}"/>
              </a:ext>
            </a:extLst>
          </p:cNvPr>
          <p:cNvCxnSpPr/>
          <p:nvPr/>
        </p:nvCxnSpPr>
        <p:spPr>
          <a:xfrm>
            <a:off x="9733996" y="418716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B7EEF6A-41DB-877B-2FCA-180327809A66}"/>
              </a:ext>
            </a:extLst>
          </p:cNvPr>
          <p:cNvCxnSpPr/>
          <p:nvPr/>
        </p:nvCxnSpPr>
        <p:spPr>
          <a:xfrm>
            <a:off x="9733996" y="443100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0ECA26D5-DED0-B66B-B7F5-A7990F38AD5C}"/>
              </a:ext>
            </a:extLst>
          </p:cNvPr>
          <p:cNvCxnSpPr/>
          <p:nvPr/>
        </p:nvCxnSpPr>
        <p:spPr>
          <a:xfrm>
            <a:off x="9733996" y="464436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AA318CD8-8B4C-2C31-4516-2AAEAABDD1D6}"/>
              </a:ext>
            </a:extLst>
          </p:cNvPr>
          <p:cNvSpPr txBox="1"/>
          <p:nvPr/>
        </p:nvSpPr>
        <p:spPr>
          <a:xfrm>
            <a:off x="7629693" y="3089408"/>
            <a:ext cx="124524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000" dirty="0"/>
              <a:t>Flatten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F0643AC-8B66-6943-F3BD-C14E8A807D42}"/>
              </a:ext>
            </a:extLst>
          </p:cNvPr>
          <p:cNvSpPr txBox="1"/>
          <p:nvPr/>
        </p:nvSpPr>
        <p:spPr>
          <a:xfrm>
            <a:off x="9218727" y="1990949"/>
            <a:ext cx="14047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000" dirty="0"/>
              <a:t>Dense(128, ReLU) + Dropout(0.3) </a:t>
            </a:r>
          </a:p>
        </p:txBody>
      </p:sp>
      <p:sp>
        <p:nvSpPr>
          <p:cNvPr id="118" name="Flowchart: Manual Operation 117">
            <a:extLst>
              <a:ext uri="{FF2B5EF4-FFF2-40B4-BE49-F238E27FC236}">
                <a16:creationId xmlns:a16="http://schemas.microsoft.com/office/drawing/2014/main" id="{0B33D037-4B3D-EA18-319C-578A5AA19543}"/>
              </a:ext>
            </a:extLst>
          </p:cNvPr>
          <p:cNvSpPr/>
          <p:nvPr/>
        </p:nvSpPr>
        <p:spPr>
          <a:xfrm rot="5400000">
            <a:off x="7933343" y="3114571"/>
            <a:ext cx="2302931" cy="975191"/>
          </a:xfrm>
          <a:prstGeom prst="flowChartManualOperation">
            <a:avLst/>
          </a:prstGeom>
          <a:solidFill>
            <a:srgbClr val="196ECB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59976985-2341-CE62-F402-4392BA98AA7A}"/>
              </a:ext>
            </a:extLst>
          </p:cNvPr>
          <p:cNvSpPr txBox="1"/>
          <p:nvPr/>
        </p:nvSpPr>
        <p:spPr>
          <a:xfrm>
            <a:off x="9991078" y="2829447"/>
            <a:ext cx="367216" cy="1531458"/>
          </a:xfrm>
          <a:prstGeom prst="rect">
            <a:avLst/>
          </a:prstGeom>
          <a:noFill/>
        </p:spPr>
        <p:txBody>
          <a:bodyPr vert="wordArtVert" wrap="square">
            <a:spAutoFit/>
          </a:bodyPr>
          <a:lstStyle/>
          <a:p>
            <a:r>
              <a:rPr lang="nl-NL" sz="1000" dirty="0"/>
              <a:t>Softmax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2F259F6-4551-0E49-1EAD-42BA3092FCA0}"/>
              </a:ext>
            </a:extLst>
          </p:cNvPr>
          <p:cNvSpPr txBox="1"/>
          <p:nvPr/>
        </p:nvSpPr>
        <p:spPr>
          <a:xfrm>
            <a:off x="10748645" y="3019304"/>
            <a:ext cx="367216" cy="1531458"/>
          </a:xfrm>
          <a:prstGeom prst="rect">
            <a:avLst/>
          </a:prstGeom>
          <a:noFill/>
        </p:spPr>
        <p:txBody>
          <a:bodyPr vert="wordArtVert" wrap="square">
            <a:spAutoFit/>
          </a:bodyPr>
          <a:lstStyle/>
          <a:p>
            <a:r>
              <a:rPr lang="nl-NL" sz="1000" dirty="0"/>
              <a:t>OUTPUT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AD85BE3-1ADD-FBC6-980A-614FE2CAD854}"/>
              </a:ext>
            </a:extLst>
          </p:cNvPr>
          <p:cNvSpPr txBox="1"/>
          <p:nvPr/>
        </p:nvSpPr>
        <p:spPr>
          <a:xfrm>
            <a:off x="5091580" y="1683557"/>
            <a:ext cx="124524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000" dirty="0"/>
              <a:t>Conv2D (32 filters, 3x3) + ReLU + MaxPooling </a:t>
            </a:r>
          </a:p>
        </p:txBody>
      </p:sp>
      <p:sp>
        <p:nvSpPr>
          <p:cNvPr id="123" name="Cube 122">
            <a:extLst>
              <a:ext uri="{FF2B5EF4-FFF2-40B4-BE49-F238E27FC236}">
                <a16:creationId xmlns:a16="http://schemas.microsoft.com/office/drawing/2014/main" id="{877E6B7E-032E-3CF0-2806-5DBEDF22E494}"/>
              </a:ext>
            </a:extLst>
          </p:cNvPr>
          <p:cNvSpPr/>
          <p:nvPr/>
        </p:nvSpPr>
        <p:spPr>
          <a:xfrm>
            <a:off x="1950104" y="2723281"/>
            <a:ext cx="116476" cy="333849"/>
          </a:xfrm>
          <a:prstGeom prst="cube">
            <a:avLst>
              <a:gd name="adj" fmla="val 86794"/>
            </a:avLst>
          </a:prstGeom>
          <a:solidFill>
            <a:srgbClr val="00B0F0">
              <a:alpha val="60000"/>
            </a:srgbClr>
          </a:solidFill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4" name="Cube 123">
            <a:extLst>
              <a:ext uri="{FF2B5EF4-FFF2-40B4-BE49-F238E27FC236}">
                <a16:creationId xmlns:a16="http://schemas.microsoft.com/office/drawing/2014/main" id="{929EFB05-C559-62FA-F08C-9965A8DAD67D}"/>
              </a:ext>
            </a:extLst>
          </p:cNvPr>
          <p:cNvSpPr/>
          <p:nvPr/>
        </p:nvSpPr>
        <p:spPr>
          <a:xfrm>
            <a:off x="2026935" y="2729230"/>
            <a:ext cx="116476" cy="333849"/>
          </a:xfrm>
          <a:prstGeom prst="cube">
            <a:avLst>
              <a:gd name="adj" fmla="val 86794"/>
            </a:avLst>
          </a:prstGeom>
          <a:solidFill>
            <a:srgbClr val="00B0F0">
              <a:alpha val="60000"/>
            </a:srgbClr>
          </a:solidFill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6B96A651-DCDF-FE19-C431-3D872D402B3D}"/>
              </a:ext>
            </a:extLst>
          </p:cNvPr>
          <p:cNvSpPr txBox="1"/>
          <p:nvPr/>
        </p:nvSpPr>
        <p:spPr>
          <a:xfrm>
            <a:off x="6699246" y="4192414"/>
            <a:ext cx="124524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000" dirty="0"/>
              <a:t>Conv2D (64 filters, 3x3) + ReLU + MaxPooling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6" name="3D Model 125" descr="Light Gray Sphere">
                <a:extLst>
                  <a:ext uri="{FF2B5EF4-FFF2-40B4-BE49-F238E27FC236}">
                    <a16:creationId xmlns:a16="http://schemas.microsoft.com/office/drawing/2014/main" id="{E8A0C565-E410-AA60-6C40-103B2E45A0C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810491693"/>
                  </p:ext>
                </p:extLst>
              </p:nvPr>
            </p:nvGraphicFramePr>
            <p:xfrm>
              <a:off x="3389960" y="4414344"/>
              <a:ext cx="160888" cy="2611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6" name="3D Model 125" descr="Light Gray Sphere">
                <a:extLst>
                  <a:ext uri="{FF2B5EF4-FFF2-40B4-BE49-F238E27FC236}">
                    <a16:creationId xmlns:a16="http://schemas.microsoft.com/office/drawing/2014/main" id="{E8A0C565-E410-AA60-6C40-103B2E45A0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89960" y="4414344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7" name="3D Model 126" descr="Light Gray Sphere">
                <a:extLst>
                  <a:ext uri="{FF2B5EF4-FFF2-40B4-BE49-F238E27FC236}">
                    <a16:creationId xmlns:a16="http://schemas.microsoft.com/office/drawing/2014/main" id="{B1B3A444-7EC2-8927-B43D-ECFB56BD1DC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62001006"/>
                  </p:ext>
                </p:extLst>
              </p:nvPr>
            </p:nvGraphicFramePr>
            <p:xfrm>
              <a:off x="3887364" y="3908715"/>
              <a:ext cx="210155" cy="21524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10155" cy="215245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 ax="-450956" ay="223072" az="-29411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2841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7" name="3D Model 126" descr="Light Gray Sphere">
                <a:extLst>
                  <a:ext uri="{FF2B5EF4-FFF2-40B4-BE49-F238E27FC236}">
                    <a16:creationId xmlns:a16="http://schemas.microsoft.com/office/drawing/2014/main" id="{B1B3A444-7EC2-8927-B43D-ECFB56BD1D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87364" y="3908715"/>
                <a:ext cx="210155" cy="215245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p:sp>
        <p:nvSpPr>
          <p:cNvPr id="128" name="Cube 127">
            <a:extLst>
              <a:ext uri="{FF2B5EF4-FFF2-40B4-BE49-F238E27FC236}">
                <a16:creationId xmlns:a16="http://schemas.microsoft.com/office/drawing/2014/main" id="{03798367-4B1B-2E58-ED6A-34A41BC43029}"/>
              </a:ext>
            </a:extLst>
          </p:cNvPr>
          <p:cNvSpPr/>
          <p:nvPr/>
        </p:nvSpPr>
        <p:spPr>
          <a:xfrm>
            <a:off x="2555281" y="3305611"/>
            <a:ext cx="114143" cy="261892"/>
          </a:xfrm>
          <a:prstGeom prst="cube">
            <a:avLst>
              <a:gd name="adj" fmla="val 86794"/>
            </a:avLst>
          </a:prstGeom>
          <a:solidFill>
            <a:schemeClr val="accent1">
              <a:lumMod val="60000"/>
              <a:lumOff val="40000"/>
              <a:alpha val="60000"/>
            </a:schemeClr>
          </a:solidFill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63B9527B-16E8-D20C-0DB0-A3A160661F82}"/>
              </a:ext>
            </a:extLst>
          </p:cNvPr>
          <p:cNvSpPr/>
          <p:nvPr/>
        </p:nvSpPr>
        <p:spPr>
          <a:xfrm>
            <a:off x="4485813" y="2359051"/>
            <a:ext cx="267761" cy="27513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B1C1D986-5EEB-AE81-F549-D42B1E284DA6}"/>
              </a:ext>
            </a:extLst>
          </p:cNvPr>
          <p:cNvSpPr/>
          <p:nvPr/>
        </p:nvSpPr>
        <p:spPr>
          <a:xfrm>
            <a:off x="4638213" y="2511451"/>
            <a:ext cx="267761" cy="27513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9087F693-142E-8ACB-9CF9-99019C3D7FE5}"/>
              </a:ext>
            </a:extLst>
          </p:cNvPr>
          <p:cNvSpPr/>
          <p:nvPr/>
        </p:nvSpPr>
        <p:spPr>
          <a:xfrm>
            <a:off x="4790613" y="2663851"/>
            <a:ext cx="267761" cy="275134"/>
          </a:xfrm>
          <a:prstGeom prst="rect">
            <a:avLst/>
          </a:prstGeom>
          <a:solidFill>
            <a:schemeClr val="accent5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3" name="Flowchart: Manual Operation 132">
            <a:extLst>
              <a:ext uri="{FF2B5EF4-FFF2-40B4-BE49-F238E27FC236}">
                <a16:creationId xmlns:a16="http://schemas.microsoft.com/office/drawing/2014/main" id="{D9970BFB-D028-B759-ABDC-95A17B562BD2}"/>
              </a:ext>
            </a:extLst>
          </p:cNvPr>
          <p:cNvSpPr/>
          <p:nvPr/>
        </p:nvSpPr>
        <p:spPr>
          <a:xfrm rot="5400000">
            <a:off x="5177943" y="2371778"/>
            <a:ext cx="415404" cy="826122"/>
          </a:xfrm>
          <a:prstGeom prst="flowChartManualOperation">
            <a:avLst/>
          </a:prstGeom>
          <a:solidFill>
            <a:srgbClr val="196ECB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9029BC62-3205-769D-05D2-A1401D7A53D1}"/>
              </a:ext>
            </a:extLst>
          </p:cNvPr>
          <p:cNvSpPr txBox="1"/>
          <p:nvPr/>
        </p:nvSpPr>
        <p:spPr>
          <a:xfrm>
            <a:off x="4172616" y="1936386"/>
            <a:ext cx="367216" cy="1531458"/>
          </a:xfrm>
          <a:prstGeom prst="rect">
            <a:avLst/>
          </a:prstGeom>
          <a:noFill/>
        </p:spPr>
        <p:txBody>
          <a:bodyPr vert="wordArtVert" wrap="square">
            <a:spAutoFit/>
          </a:bodyPr>
          <a:lstStyle/>
          <a:p>
            <a:r>
              <a:rPr lang="nl-NL" sz="1000" dirty="0"/>
              <a:t>INPUT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2DAF73A2-77C1-91FF-73DF-0B18952628BB}"/>
              </a:ext>
            </a:extLst>
          </p:cNvPr>
          <p:cNvSpPr/>
          <p:nvPr/>
        </p:nvSpPr>
        <p:spPr>
          <a:xfrm>
            <a:off x="4254368" y="1390501"/>
            <a:ext cx="7321375" cy="407415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7074CC3-57A9-F1AC-5B5B-EF5CC710097C}"/>
              </a:ext>
            </a:extLst>
          </p:cNvPr>
          <p:cNvSpPr txBox="1">
            <a:spLocks/>
          </p:cNvSpPr>
          <p:nvPr/>
        </p:nvSpPr>
        <p:spPr>
          <a:xfrm>
            <a:off x="3246120" y="0"/>
            <a:ext cx="5943600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3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sz="3200" dirty="0"/>
              <a:t>OPTIMIZATION TECHNIQUES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ADAM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CATEGORICAL CROSSENTROPY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ACCURACY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EARLY STOPPING</a:t>
            </a:r>
            <a:endParaRPr lang="en-NL" sz="1800" dirty="0"/>
          </a:p>
        </p:txBody>
      </p:sp>
    </p:spTree>
    <p:extLst>
      <p:ext uri="{BB962C8B-B14F-4D97-AF65-F5344CB8AC3E}">
        <p14:creationId xmlns:p14="http://schemas.microsoft.com/office/powerpoint/2010/main" val="3266972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4FAD6-0F6E-1E4C-C2D4-579584B7E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3D Model 17" descr="Face Centered Cubic Unit Cell">
                <a:extLst>
                  <a:ext uri="{FF2B5EF4-FFF2-40B4-BE49-F238E27FC236}">
                    <a16:creationId xmlns:a16="http://schemas.microsoft.com/office/drawing/2014/main" id="{9978E844-4C35-6023-6A9F-85C79E1452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35584747"/>
                  </p:ext>
                </p:extLst>
              </p:nvPr>
            </p:nvGraphicFramePr>
            <p:xfrm flipH="1">
              <a:off x="8096969" y="1710356"/>
              <a:ext cx="427095" cy="475079"/>
            </p:xfrm>
            <a:graphic>
              <a:graphicData uri="http://schemas.microsoft.com/office/drawing/2017/model3d">
                <am3d:model3d r:embed="rId3">
                  <am3d:spPr>
                    <a:xfrm flipH="1">
                      <a:off x="0" y="0"/>
                      <a:ext cx="427095" cy="475079"/>
                    </a:xfrm>
                    <a:prstGeom prst="rect">
                      <a:avLst/>
                    </a:prstGeom>
                  </am3d:spPr>
                  <am3d:camera>
                    <am3d:pos x="0" y="0" z="813362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13" d="1000000"/>
                    <am3d:preTrans dx="-78" dy="0" dz="6688"/>
                    <am3d:scale>
                      <am3d:sx n="1000000" d="1000000"/>
                      <am3d:sy n="1000000" d="1000000"/>
                      <am3d:sz n="1000000" d="1000000"/>
                    </am3d:scale>
                    <am3d:rot ax="9969737" ay="2233763" az="1029141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56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3D Model 17" descr="Face Centered Cubic Unit Cell">
                <a:extLst>
                  <a:ext uri="{FF2B5EF4-FFF2-40B4-BE49-F238E27FC236}">
                    <a16:creationId xmlns:a16="http://schemas.microsoft.com/office/drawing/2014/main" id="{9978E844-4C35-6023-6A9F-85C79E1452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8096969" y="1710356"/>
                <a:ext cx="427095" cy="47507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3EADA698-F0F4-770D-D8B8-F1C93FD4F89F}"/>
              </a:ext>
            </a:extLst>
          </p:cNvPr>
          <p:cNvSpPr/>
          <p:nvPr/>
        </p:nvSpPr>
        <p:spPr>
          <a:xfrm>
            <a:off x="5532526" y="2035798"/>
            <a:ext cx="1860261" cy="3588992"/>
          </a:xfrm>
          <a:prstGeom prst="rect">
            <a:avLst/>
          </a:prstGeom>
          <a:gradFill flip="none" rotWithShape="1">
            <a:gsLst>
              <a:gs pos="0">
                <a:srgbClr val="E8C638">
                  <a:tint val="66000"/>
                  <a:satMod val="160000"/>
                </a:srgbClr>
              </a:gs>
              <a:gs pos="50000">
                <a:srgbClr val="E8C638">
                  <a:tint val="44500"/>
                  <a:satMod val="160000"/>
                </a:srgbClr>
              </a:gs>
              <a:gs pos="100000">
                <a:srgbClr val="E8C63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5807CC23-CB0B-F1C7-6D6B-A90EC8B210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6538" y="273423"/>
            <a:ext cx="9144000" cy="683219"/>
          </a:xfrm>
        </p:spPr>
        <p:txBody>
          <a:bodyPr/>
          <a:lstStyle/>
          <a:p>
            <a:r>
              <a:rPr lang="en-US" dirty="0"/>
              <a:t>TRANSFER LEARNING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ADD3A53-2364-7907-1758-9665A79AA3E3}"/>
              </a:ext>
            </a:extLst>
          </p:cNvPr>
          <p:cNvSpPr txBox="1">
            <a:spLocks/>
          </p:cNvSpPr>
          <p:nvPr/>
        </p:nvSpPr>
        <p:spPr>
          <a:xfrm>
            <a:off x="325886" y="1907868"/>
            <a:ext cx="3913189" cy="468350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3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800" dirty="0">
              <a:solidFill>
                <a:schemeClr val="tx1"/>
              </a:solidFill>
            </a:endParaRP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INPUT: (160, 160, 3)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MOBILENETv2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GAP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Dense(128) + Dropout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Output: Dense(10)</a:t>
            </a:r>
          </a:p>
          <a:p>
            <a:pPr marL="228600" indent="-228600" algn="l">
              <a:lnSpc>
                <a:spcPct val="110000"/>
              </a:lnSpc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973024-F653-63D1-B70C-97674C6725AC}"/>
              </a:ext>
            </a:extLst>
          </p:cNvPr>
          <p:cNvSpPr/>
          <p:nvPr/>
        </p:nvSpPr>
        <p:spPr>
          <a:xfrm>
            <a:off x="3311062" y="2383782"/>
            <a:ext cx="126099" cy="1371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744C954-1710-BD46-621B-6A3D165E6DDE}"/>
              </a:ext>
            </a:extLst>
          </p:cNvPr>
          <p:cNvSpPr/>
          <p:nvPr/>
        </p:nvSpPr>
        <p:spPr>
          <a:xfrm>
            <a:off x="3374111" y="2434535"/>
            <a:ext cx="126099" cy="13716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5BB954-11D0-5B23-54E7-80287FB656B1}"/>
              </a:ext>
            </a:extLst>
          </p:cNvPr>
          <p:cNvSpPr/>
          <p:nvPr/>
        </p:nvSpPr>
        <p:spPr>
          <a:xfrm>
            <a:off x="3437160" y="2500167"/>
            <a:ext cx="126099" cy="137160"/>
          </a:xfrm>
          <a:prstGeom prst="rect">
            <a:avLst/>
          </a:prstGeom>
          <a:solidFill>
            <a:schemeClr val="accent5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Cube 27">
            <a:extLst>
              <a:ext uri="{FF2B5EF4-FFF2-40B4-BE49-F238E27FC236}">
                <a16:creationId xmlns:a16="http://schemas.microsoft.com/office/drawing/2014/main" id="{9BFACD15-B24A-EE4A-FB87-C10C36B140EA}"/>
              </a:ext>
            </a:extLst>
          </p:cNvPr>
          <p:cNvSpPr/>
          <p:nvPr/>
        </p:nvSpPr>
        <p:spPr>
          <a:xfrm>
            <a:off x="5808278" y="2128877"/>
            <a:ext cx="947448" cy="3394286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Cube 28">
            <a:extLst>
              <a:ext uri="{FF2B5EF4-FFF2-40B4-BE49-F238E27FC236}">
                <a16:creationId xmlns:a16="http://schemas.microsoft.com/office/drawing/2014/main" id="{13DBF898-A56F-2A83-A8EE-4C31CB2BC54D}"/>
              </a:ext>
            </a:extLst>
          </p:cNvPr>
          <p:cNvSpPr/>
          <p:nvPr/>
        </p:nvSpPr>
        <p:spPr>
          <a:xfrm>
            <a:off x="6005225" y="2128877"/>
            <a:ext cx="947448" cy="3394286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Cube 29">
            <a:extLst>
              <a:ext uri="{FF2B5EF4-FFF2-40B4-BE49-F238E27FC236}">
                <a16:creationId xmlns:a16="http://schemas.microsoft.com/office/drawing/2014/main" id="{83B7A426-45AF-646F-0CD0-48C6FB42A537}"/>
              </a:ext>
            </a:extLst>
          </p:cNvPr>
          <p:cNvSpPr/>
          <p:nvPr/>
        </p:nvSpPr>
        <p:spPr>
          <a:xfrm>
            <a:off x="6292821" y="2667165"/>
            <a:ext cx="611256" cy="2218690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Cube 30">
            <a:extLst>
              <a:ext uri="{FF2B5EF4-FFF2-40B4-BE49-F238E27FC236}">
                <a16:creationId xmlns:a16="http://schemas.microsoft.com/office/drawing/2014/main" id="{B9F747D9-14CA-86DE-56D0-2A4562481343}"/>
              </a:ext>
            </a:extLst>
          </p:cNvPr>
          <p:cNvSpPr/>
          <p:nvPr/>
        </p:nvSpPr>
        <p:spPr>
          <a:xfrm>
            <a:off x="6430006" y="2813150"/>
            <a:ext cx="568210" cy="2070267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Cube 31">
            <a:extLst>
              <a:ext uri="{FF2B5EF4-FFF2-40B4-BE49-F238E27FC236}">
                <a16:creationId xmlns:a16="http://schemas.microsoft.com/office/drawing/2014/main" id="{9B559C3C-BB9A-9A36-5558-A7880FFA7295}"/>
              </a:ext>
            </a:extLst>
          </p:cNvPr>
          <p:cNvSpPr/>
          <p:nvPr/>
        </p:nvSpPr>
        <p:spPr>
          <a:xfrm>
            <a:off x="6566837" y="2840922"/>
            <a:ext cx="568210" cy="2070267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3" name="3D Model 42" descr="Light Gray Sphere">
                <a:extLst>
                  <a:ext uri="{FF2B5EF4-FFF2-40B4-BE49-F238E27FC236}">
                    <a16:creationId xmlns:a16="http://schemas.microsoft.com/office/drawing/2014/main" id="{64B7A3A5-5DBD-BD38-458B-8840CBDD9A3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918618588"/>
                  </p:ext>
                </p:extLst>
              </p:nvPr>
            </p:nvGraphicFramePr>
            <p:xfrm>
              <a:off x="9803121" y="2762272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3" name="3D Model 42" descr="Light Gray Sphere">
                <a:extLst>
                  <a:ext uri="{FF2B5EF4-FFF2-40B4-BE49-F238E27FC236}">
                    <a16:creationId xmlns:a16="http://schemas.microsoft.com/office/drawing/2014/main" id="{64B7A3A5-5DBD-BD38-458B-8840CBDD9A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121" y="2762272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6" name="3D Model 45" descr="Light Gray Sphere">
                <a:extLst>
                  <a:ext uri="{FF2B5EF4-FFF2-40B4-BE49-F238E27FC236}">
                    <a16:creationId xmlns:a16="http://schemas.microsoft.com/office/drawing/2014/main" id="{D82F79F1-0334-2236-98F6-F881E42C8A8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452107423"/>
                  </p:ext>
                </p:extLst>
              </p:nvPr>
            </p:nvGraphicFramePr>
            <p:xfrm>
              <a:off x="9803823" y="3003665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6" name="3D Model 45" descr="Light Gray Sphere">
                <a:extLst>
                  <a:ext uri="{FF2B5EF4-FFF2-40B4-BE49-F238E27FC236}">
                    <a16:creationId xmlns:a16="http://schemas.microsoft.com/office/drawing/2014/main" id="{D82F79F1-0334-2236-98F6-F881E42C8A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823" y="3003665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7" name="3D Model 46" descr="Light Gray Sphere">
                <a:extLst>
                  <a:ext uri="{FF2B5EF4-FFF2-40B4-BE49-F238E27FC236}">
                    <a16:creationId xmlns:a16="http://schemas.microsoft.com/office/drawing/2014/main" id="{48B26EE4-202C-7257-2657-72DDA7550CB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224932233"/>
                  </p:ext>
                </p:extLst>
              </p:nvPr>
            </p:nvGraphicFramePr>
            <p:xfrm>
              <a:off x="9803823" y="3231280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7" name="3D Model 46" descr="Light Gray Sphere">
                <a:extLst>
                  <a:ext uri="{FF2B5EF4-FFF2-40B4-BE49-F238E27FC236}">
                    <a16:creationId xmlns:a16="http://schemas.microsoft.com/office/drawing/2014/main" id="{48B26EE4-202C-7257-2657-72DDA7550CB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823" y="3231280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8" name="3D Model 47" descr="Light Gray Sphere">
                <a:extLst>
                  <a:ext uri="{FF2B5EF4-FFF2-40B4-BE49-F238E27FC236}">
                    <a16:creationId xmlns:a16="http://schemas.microsoft.com/office/drawing/2014/main" id="{E72E9300-EA0D-A92F-3A99-87AC90A5851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106773305"/>
                  </p:ext>
                </p:extLst>
              </p:nvPr>
            </p:nvGraphicFramePr>
            <p:xfrm>
              <a:off x="9803823" y="3478398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8" name="3D Model 47" descr="Light Gray Sphere">
                <a:extLst>
                  <a:ext uri="{FF2B5EF4-FFF2-40B4-BE49-F238E27FC236}">
                    <a16:creationId xmlns:a16="http://schemas.microsoft.com/office/drawing/2014/main" id="{E72E9300-EA0D-A92F-3A99-87AC90A585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823" y="3478398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9" name="3D Model 48" descr="Light Gray Sphere">
                <a:extLst>
                  <a:ext uri="{FF2B5EF4-FFF2-40B4-BE49-F238E27FC236}">
                    <a16:creationId xmlns:a16="http://schemas.microsoft.com/office/drawing/2014/main" id="{7392CE63-1EBD-E373-8CCA-7E6F055ACD9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226974962"/>
                  </p:ext>
                </p:extLst>
              </p:nvPr>
            </p:nvGraphicFramePr>
            <p:xfrm>
              <a:off x="9803823" y="3727371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9" name="3D Model 48" descr="Light Gray Sphere">
                <a:extLst>
                  <a:ext uri="{FF2B5EF4-FFF2-40B4-BE49-F238E27FC236}">
                    <a16:creationId xmlns:a16="http://schemas.microsoft.com/office/drawing/2014/main" id="{7392CE63-1EBD-E373-8CCA-7E6F055ACD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823" y="3727371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0" name="3D Model 49" descr="Light Gray Sphere">
                <a:extLst>
                  <a:ext uri="{FF2B5EF4-FFF2-40B4-BE49-F238E27FC236}">
                    <a16:creationId xmlns:a16="http://schemas.microsoft.com/office/drawing/2014/main" id="{11879450-CD77-CC71-377E-1C268733DF8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724452474"/>
                  </p:ext>
                </p:extLst>
              </p:nvPr>
            </p:nvGraphicFramePr>
            <p:xfrm>
              <a:off x="9803823" y="3988497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0" name="3D Model 49" descr="Light Gray Sphere">
                <a:extLst>
                  <a:ext uri="{FF2B5EF4-FFF2-40B4-BE49-F238E27FC236}">
                    <a16:creationId xmlns:a16="http://schemas.microsoft.com/office/drawing/2014/main" id="{11879450-CD77-CC71-377E-1C268733DF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823" y="3988497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9" name="3D Model 58" descr="Light Gray Sphere">
                <a:extLst>
                  <a:ext uri="{FF2B5EF4-FFF2-40B4-BE49-F238E27FC236}">
                    <a16:creationId xmlns:a16="http://schemas.microsoft.com/office/drawing/2014/main" id="{1EEA2B08-93FB-E159-4837-4927F36071A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252771522"/>
                  </p:ext>
                </p:extLst>
              </p:nvPr>
            </p:nvGraphicFramePr>
            <p:xfrm>
              <a:off x="9803823" y="4196030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9" name="3D Model 58" descr="Light Gray Sphere">
                <a:extLst>
                  <a:ext uri="{FF2B5EF4-FFF2-40B4-BE49-F238E27FC236}">
                    <a16:creationId xmlns:a16="http://schemas.microsoft.com/office/drawing/2014/main" id="{1EEA2B08-93FB-E159-4837-4927F36071A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823" y="4196030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0" name="3D Model 59" descr="Light Gray Sphere">
                <a:extLst>
                  <a:ext uri="{FF2B5EF4-FFF2-40B4-BE49-F238E27FC236}">
                    <a16:creationId xmlns:a16="http://schemas.microsoft.com/office/drawing/2014/main" id="{63571C0C-4FA2-3888-107F-097AC20CD2D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67593600"/>
                  </p:ext>
                </p:extLst>
              </p:nvPr>
            </p:nvGraphicFramePr>
            <p:xfrm>
              <a:off x="9803823" y="4430398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0" name="3D Model 59" descr="Light Gray Sphere">
                <a:extLst>
                  <a:ext uri="{FF2B5EF4-FFF2-40B4-BE49-F238E27FC236}">
                    <a16:creationId xmlns:a16="http://schemas.microsoft.com/office/drawing/2014/main" id="{63571C0C-4FA2-3888-107F-097AC20CD2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823" y="4430398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1" name="3D Model 60" descr="Light Gray Sphere">
                <a:extLst>
                  <a:ext uri="{FF2B5EF4-FFF2-40B4-BE49-F238E27FC236}">
                    <a16:creationId xmlns:a16="http://schemas.microsoft.com/office/drawing/2014/main" id="{7488CF26-785A-4530-22D3-9C58B556F67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87959841"/>
                  </p:ext>
                </p:extLst>
              </p:nvPr>
            </p:nvGraphicFramePr>
            <p:xfrm>
              <a:off x="9803823" y="4658013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1" name="3D Model 60" descr="Light Gray Sphere">
                <a:extLst>
                  <a:ext uri="{FF2B5EF4-FFF2-40B4-BE49-F238E27FC236}">
                    <a16:creationId xmlns:a16="http://schemas.microsoft.com/office/drawing/2014/main" id="{7488CF26-785A-4530-22D3-9C58B556F6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823" y="4658013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2" name="3D Model 61" descr="Light Gray Sphere">
                <a:extLst>
                  <a:ext uri="{FF2B5EF4-FFF2-40B4-BE49-F238E27FC236}">
                    <a16:creationId xmlns:a16="http://schemas.microsoft.com/office/drawing/2014/main" id="{068ABC92-E0E6-3321-B2B7-9B73371248C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2080773"/>
                  </p:ext>
                </p:extLst>
              </p:nvPr>
            </p:nvGraphicFramePr>
            <p:xfrm>
              <a:off x="9803823" y="4905131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2" name="3D Model 61" descr="Light Gray Sphere">
                <a:extLst>
                  <a:ext uri="{FF2B5EF4-FFF2-40B4-BE49-F238E27FC236}">
                    <a16:creationId xmlns:a16="http://schemas.microsoft.com/office/drawing/2014/main" id="{068ABC92-E0E6-3321-B2B7-9B73371248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03823" y="4905131"/>
                <a:ext cx="160888" cy="261126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1" name="3D Model 70" descr="Light Gray Sphere">
                <a:extLst>
                  <a:ext uri="{FF2B5EF4-FFF2-40B4-BE49-F238E27FC236}">
                    <a16:creationId xmlns:a16="http://schemas.microsoft.com/office/drawing/2014/main" id="{D7A9AB55-CE3B-E8A9-9892-6A18B674DCE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489451571"/>
                  </p:ext>
                </p:extLst>
              </p:nvPr>
            </p:nvGraphicFramePr>
            <p:xfrm>
              <a:off x="10848407" y="2776280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1" name="3D Model 70" descr="Light Gray Sphere">
                <a:extLst>
                  <a:ext uri="{FF2B5EF4-FFF2-40B4-BE49-F238E27FC236}">
                    <a16:creationId xmlns:a16="http://schemas.microsoft.com/office/drawing/2014/main" id="{D7A9AB55-CE3B-E8A9-9892-6A18B674DC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8407" y="2776280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2" name="3D Model 71" descr="Light Gray Sphere">
                <a:extLst>
                  <a:ext uri="{FF2B5EF4-FFF2-40B4-BE49-F238E27FC236}">
                    <a16:creationId xmlns:a16="http://schemas.microsoft.com/office/drawing/2014/main" id="{3845CBFD-E912-31D5-25EF-BB20485DDF9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497313510"/>
                  </p:ext>
                </p:extLst>
              </p:nvPr>
            </p:nvGraphicFramePr>
            <p:xfrm>
              <a:off x="10849109" y="3017673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2" name="3D Model 71" descr="Light Gray Sphere">
                <a:extLst>
                  <a:ext uri="{FF2B5EF4-FFF2-40B4-BE49-F238E27FC236}">
                    <a16:creationId xmlns:a16="http://schemas.microsoft.com/office/drawing/2014/main" id="{3845CBFD-E912-31D5-25EF-BB20485DDF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9109" y="3017673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3" name="3D Model 72" descr="Light Gray Sphere">
                <a:extLst>
                  <a:ext uri="{FF2B5EF4-FFF2-40B4-BE49-F238E27FC236}">
                    <a16:creationId xmlns:a16="http://schemas.microsoft.com/office/drawing/2014/main" id="{0EC75598-BC1F-7733-0AA6-8461B0885CE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336222024"/>
                  </p:ext>
                </p:extLst>
              </p:nvPr>
            </p:nvGraphicFramePr>
            <p:xfrm>
              <a:off x="10849109" y="3245288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3" name="3D Model 72" descr="Light Gray Sphere">
                <a:extLst>
                  <a:ext uri="{FF2B5EF4-FFF2-40B4-BE49-F238E27FC236}">
                    <a16:creationId xmlns:a16="http://schemas.microsoft.com/office/drawing/2014/main" id="{0EC75598-BC1F-7733-0AA6-8461B0885C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9109" y="3245288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4" name="3D Model 73" descr="Light Gray Sphere">
                <a:extLst>
                  <a:ext uri="{FF2B5EF4-FFF2-40B4-BE49-F238E27FC236}">
                    <a16:creationId xmlns:a16="http://schemas.microsoft.com/office/drawing/2014/main" id="{DF831091-451F-F7B6-E13D-4CB399A48CE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079292887"/>
                  </p:ext>
                </p:extLst>
              </p:nvPr>
            </p:nvGraphicFramePr>
            <p:xfrm>
              <a:off x="10849109" y="3492406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4" name="3D Model 73" descr="Light Gray Sphere">
                <a:extLst>
                  <a:ext uri="{FF2B5EF4-FFF2-40B4-BE49-F238E27FC236}">
                    <a16:creationId xmlns:a16="http://schemas.microsoft.com/office/drawing/2014/main" id="{DF831091-451F-F7B6-E13D-4CB399A48C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9109" y="3492406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5" name="3D Model 74" descr="Light Gray Sphere">
                <a:extLst>
                  <a:ext uri="{FF2B5EF4-FFF2-40B4-BE49-F238E27FC236}">
                    <a16:creationId xmlns:a16="http://schemas.microsoft.com/office/drawing/2014/main" id="{7A3C55EA-C6DF-6904-3DCC-9E00CD7FCF6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09347181"/>
                  </p:ext>
                </p:extLst>
              </p:nvPr>
            </p:nvGraphicFramePr>
            <p:xfrm>
              <a:off x="10849109" y="3741379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5" name="3D Model 74" descr="Light Gray Sphere">
                <a:extLst>
                  <a:ext uri="{FF2B5EF4-FFF2-40B4-BE49-F238E27FC236}">
                    <a16:creationId xmlns:a16="http://schemas.microsoft.com/office/drawing/2014/main" id="{7A3C55EA-C6DF-6904-3DCC-9E00CD7FCF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9109" y="3741379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6" name="3D Model 75" descr="Light Gray Sphere">
                <a:extLst>
                  <a:ext uri="{FF2B5EF4-FFF2-40B4-BE49-F238E27FC236}">
                    <a16:creationId xmlns:a16="http://schemas.microsoft.com/office/drawing/2014/main" id="{6245E542-9A60-9DAE-0FC3-81897F70962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423872389"/>
                  </p:ext>
                </p:extLst>
              </p:nvPr>
            </p:nvGraphicFramePr>
            <p:xfrm>
              <a:off x="10849109" y="4002505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6" name="3D Model 75" descr="Light Gray Sphere">
                <a:extLst>
                  <a:ext uri="{FF2B5EF4-FFF2-40B4-BE49-F238E27FC236}">
                    <a16:creationId xmlns:a16="http://schemas.microsoft.com/office/drawing/2014/main" id="{6245E542-9A60-9DAE-0FC3-81897F7096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9109" y="4002505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7" name="3D Model 76" descr="Light Gray Sphere">
                <a:extLst>
                  <a:ext uri="{FF2B5EF4-FFF2-40B4-BE49-F238E27FC236}">
                    <a16:creationId xmlns:a16="http://schemas.microsoft.com/office/drawing/2014/main" id="{858613E7-2EFA-D1BF-DFB7-FD787094616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92852867"/>
                  </p:ext>
                </p:extLst>
              </p:nvPr>
            </p:nvGraphicFramePr>
            <p:xfrm>
              <a:off x="10849109" y="4210038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7" name="3D Model 76" descr="Light Gray Sphere">
                <a:extLst>
                  <a:ext uri="{FF2B5EF4-FFF2-40B4-BE49-F238E27FC236}">
                    <a16:creationId xmlns:a16="http://schemas.microsoft.com/office/drawing/2014/main" id="{858613E7-2EFA-D1BF-DFB7-FD787094616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9109" y="4210038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8" name="3D Model 77" descr="Light Gray Sphere">
                <a:extLst>
                  <a:ext uri="{FF2B5EF4-FFF2-40B4-BE49-F238E27FC236}">
                    <a16:creationId xmlns:a16="http://schemas.microsoft.com/office/drawing/2014/main" id="{7434420F-3844-BFFA-CD33-7BF181F9D63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1504697"/>
                  </p:ext>
                </p:extLst>
              </p:nvPr>
            </p:nvGraphicFramePr>
            <p:xfrm>
              <a:off x="10849109" y="4444406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8" name="3D Model 77" descr="Light Gray Sphere">
                <a:extLst>
                  <a:ext uri="{FF2B5EF4-FFF2-40B4-BE49-F238E27FC236}">
                    <a16:creationId xmlns:a16="http://schemas.microsoft.com/office/drawing/2014/main" id="{7434420F-3844-BFFA-CD33-7BF181F9D6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9109" y="4444406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9" name="3D Model 78" descr="Light Gray Sphere">
                <a:extLst>
                  <a:ext uri="{FF2B5EF4-FFF2-40B4-BE49-F238E27FC236}">
                    <a16:creationId xmlns:a16="http://schemas.microsoft.com/office/drawing/2014/main" id="{E6E356C9-0348-CAAA-512C-C25BECEC50F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231306749"/>
                  </p:ext>
                </p:extLst>
              </p:nvPr>
            </p:nvGraphicFramePr>
            <p:xfrm>
              <a:off x="10849109" y="4672021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9" name="3D Model 78" descr="Light Gray Sphere">
                <a:extLst>
                  <a:ext uri="{FF2B5EF4-FFF2-40B4-BE49-F238E27FC236}">
                    <a16:creationId xmlns:a16="http://schemas.microsoft.com/office/drawing/2014/main" id="{E6E356C9-0348-CAAA-512C-C25BECEC50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9109" y="4672021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0" name="3D Model 79" descr="Light Gray Sphere">
                <a:extLst>
                  <a:ext uri="{FF2B5EF4-FFF2-40B4-BE49-F238E27FC236}">
                    <a16:creationId xmlns:a16="http://schemas.microsoft.com/office/drawing/2014/main" id="{0FE2D398-2700-D03A-3604-8E3A805BE43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58666089"/>
                  </p:ext>
                </p:extLst>
              </p:nvPr>
            </p:nvGraphicFramePr>
            <p:xfrm>
              <a:off x="10849109" y="4919139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0" name="3D Model 79" descr="Light Gray Sphere">
                <a:extLst>
                  <a:ext uri="{FF2B5EF4-FFF2-40B4-BE49-F238E27FC236}">
                    <a16:creationId xmlns:a16="http://schemas.microsoft.com/office/drawing/2014/main" id="{0FE2D398-2700-D03A-3604-8E3A805BE4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49109" y="4919139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1" name="3D Model 90" descr="Dodecahedron">
                <a:extLst>
                  <a:ext uri="{FF2B5EF4-FFF2-40B4-BE49-F238E27FC236}">
                    <a16:creationId xmlns:a16="http://schemas.microsoft.com/office/drawing/2014/main" id="{858581B4-4E21-20D5-849C-CDF928A8771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4137797"/>
                  </p:ext>
                </p:extLst>
              </p:nvPr>
            </p:nvGraphicFramePr>
            <p:xfrm>
              <a:off x="10183721" y="2666674"/>
              <a:ext cx="397973" cy="683216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97973" cy="683216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0337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1" name="3D Model 90" descr="Dodecahedron">
                <a:extLst>
                  <a:ext uri="{FF2B5EF4-FFF2-40B4-BE49-F238E27FC236}">
                    <a16:creationId xmlns:a16="http://schemas.microsoft.com/office/drawing/2014/main" id="{858581B4-4E21-20D5-849C-CDF928A8771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183721" y="2666674"/>
                <a:ext cx="397973" cy="6832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2" name="3D Model 91" descr="Dodecahedron">
                <a:extLst>
                  <a:ext uri="{FF2B5EF4-FFF2-40B4-BE49-F238E27FC236}">
                    <a16:creationId xmlns:a16="http://schemas.microsoft.com/office/drawing/2014/main" id="{8B1D8650-5469-F27B-6558-B2F893E4DDA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88136164"/>
                  </p:ext>
                </p:extLst>
              </p:nvPr>
            </p:nvGraphicFramePr>
            <p:xfrm>
              <a:off x="10191959" y="2955500"/>
              <a:ext cx="397972" cy="683218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97972" cy="683218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033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2" name="3D Model 91" descr="Dodecahedron">
                <a:extLst>
                  <a:ext uri="{FF2B5EF4-FFF2-40B4-BE49-F238E27FC236}">
                    <a16:creationId xmlns:a16="http://schemas.microsoft.com/office/drawing/2014/main" id="{8B1D8650-5469-F27B-6558-B2F893E4DD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191959" y="2955500"/>
                <a:ext cx="397972" cy="683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3" name="3D Model 92" descr="Dodecahedron">
                <a:extLst>
                  <a:ext uri="{FF2B5EF4-FFF2-40B4-BE49-F238E27FC236}">
                    <a16:creationId xmlns:a16="http://schemas.microsoft.com/office/drawing/2014/main" id="{3E1FCCE0-6AD5-AD1C-B465-9DA4517607E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7601660"/>
                  </p:ext>
                </p:extLst>
              </p:nvPr>
            </p:nvGraphicFramePr>
            <p:xfrm>
              <a:off x="10208211" y="3195419"/>
              <a:ext cx="397972" cy="683218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97972" cy="683218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033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3" name="3D Model 92" descr="Dodecahedron">
                <a:extLst>
                  <a:ext uri="{FF2B5EF4-FFF2-40B4-BE49-F238E27FC236}">
                    <a16:creationId xmlns:a16="http://schemas.microsoft.com/office/drawing/2014/main" id="{3E1FCCE0-6AD5-AD1C-B465-9DA4517607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208211" y="3195419"/>
                <a:ext cx="397972" cy="683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4" name="3D Model 93" descr="Dodecahedron">
                <a:extLst>
                  <a:ext uri="{FF2B5EF4-FFF2-40B4-BE49-F238E27FC236}">
                    <a16:creationId xmlns:a16="http://schemas.microsoft.com/office/drawing/2014/main" id="{058CBC5D-2A70-8669-BAD3-48F90E72C02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75776205"/>
                  </p:ext>
                </p:extLst>
              </p:nvPr>
            </p:nvGraphicFramePr>
            <p:xfrm>
              <a:off x="10198572" y="3466667"/>
              <a:ext cx="452530" cy="699390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452530" cy="699390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5374605" ay="-517134" az="523067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6033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4" name="3D Model 93" descr="Dodecahedron">
                <a:extLst>
                  <a:ext uri="{FF2B5EF4-FFF2-40B4-BE49-F238E27FC236}">
                    <a16:creationId xmlns:a16="http://schemas.microsoft.com/office/drawing/2014/main" id="{058CBC5D-2A70-8669-BAD3-48F90E72C0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198572" y="3466667"/>
                <a:ext cx="452530" cy="6993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8" name="3D Model 97" descr="Dodecahedron">
                <a:extLst>
                  <a:ext uri="{FF2B5EF4-FFF2-40B4-BE49-F238E27FC236}">
                    <a16:creationId xmlns:a16="http://schemas.microsoft.com/office/drawing/2014/main" id="{9B6CA51B-FF1B-8A42-EA23-446F909EBA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71799369"/>
                  </p:ext>
                </p:extLst>
              </p:nvPr>
            </p:nvGraphicFramePr>
            <p:xfrm>
              <a:off x="10214458" y="3755346"/>
              <a:ext cx="397973" cy="683216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97973" cy="683216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0337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8" name="3D Model 97" descr="Dodecahedron">
                <a:extLst>
                  <a:ext uri="{FF2B5EF4-FFF2-40B4-BE49-F238E27FC236}">
                    <a16:creationId xmlns:a16="http://schemas.microsoft.com/office/drawing/2014/main" id="{9B6CA51B-FF1B-8A42-EA23-446F909EBA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214458" y="3755346"/>
                <a:ext cx="397973" cy="6832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9" name="3D Model 98" descr="Dodecahedron">
                <a:extLst>
                  <a:ext uri="{FF2B5EF4-FFF2-40B4-BE49-F238E27FC236}">
                    <a16:creationId xmlns:a16="http://schemas.microsoft.com/office/drawing/2014/main" id="{C34582B5-4D0A-4E9C-0CD2-68BEF43DFB5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16929474"/>
                  </p:ext>
                </p:extLst>
              </p:nvPr>
            </p:nvGraphicFramePr>
            <p:xfrm>
              <a:off x="10222696" y="4044172"/>
              <a:ext cx="397972" cy="683218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97972" cy="683218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033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9" name="3D Model 98" descr="Dodecahedron">
                <a:extLst>
                  <a:ext uri="{FF2B5EF4-FFF2-40B4-BE49-F238E27FC236}">
                    <a16:creationId xmlns:a16="http://schemas.microsoft.com/office/drawing/2014/main" id="{C34582B5-4D0A-4E9C-0CD2-68BEF43DFB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222696" y="4044172"/>
                <a:ext cx="397972" cy="683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0" name="3D Model 99" descr="Dodecahedron">
                <a:extLst>
                  <a:ext uri="{FF2B5EF4-FFF2-40B4-BE49-F238E27FC236}">
                    <a16:creationId xmlns:a16="http://schemas.microsoft.com/office/drawing/2014/main" id="{4B9D77C1-8D18-970A-8D3C-6717FEB1CDA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77482180"/>
                  </p:ext>
                </p:extLst>
              </p:nvPr>
            </p:nvGraphicFramePr>
            <p:xfrm>
              <a:off x="10238948" y="4284091"/>
              <a:ext cx="397972" cy="683218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97972" cy="683218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443527" ay="2076887" az="7132366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033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0" name="3D Model 99" descr="Dodecahedron">
                <a:extLst>
                  <a:ext uri="{FF2B5EF4-FFF2-40B4-BE49-F238E27FC236}">
                    <a16:creationId xmlns:a16="http://schemas.microsoft.com/office/drawing/2014/main" id="{4B9D77C1-8D18-970A-8D3C-6717FEB1CDA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238948" y="4284091"/>
                <a:ext cx="397972" cy="683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1" name="3D Model 100" descr="Dodecahedron">
                <a:extLst>
                  <a:ext uri="{FF2B5EF4-FFF2-40B4-BE49-F238E27FC236}">
                    <a16:creationId xmlns:a16="http://schemas.microsoft.com/office/drawing/2014/main" id="{C0A5A1AC-C713-D1D3-6FAD-2CA177D5BD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88516937"/>
                  </p:ext>
                </p:extLst>
              </p:nvPr>
            </p:nvGraphicFramePr>
            <p:xfrm>
              <a:off x="10229309" y="4555339"/>
              <a:ext cx="452530" cy="699390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452530" cy="699390"/>
                    </a:xfrm>
                    <a:prstGeom prst="rect">
                      <a:avLst/>
                    </a:prstGeom>
                  </am3d:spPr>
                  <am3d:camera>
                    <am3d:pos x="0" y="0" z="752435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5374605" ay="-517134" az="523067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6033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1" name="3D Model 100" descr="Dodecahedron">
                <a:extLst>
                  <a:ext uri="{FF2B5EF4-FFF2-40B4-BE49-F238E27FC236}">
                    <a16:creationId xmlns:a16="http://schemas.microsoft.com/office/drawing/2014/main" id="{C0A5A1AC-C713-D1D3-6FAD-2CA177D5BD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229309" y="4555339"/>
                <a:ext cx="452530" cy="699390"/>
              </a:xfrm>
              <a:prstGeom prst="rect">
                <a:avLst/>
              </a:prstGeom>
            </p:spPr>
          </p:pic>
        </mc:Fallback>
      </mc:AlternateContent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71FCFFA-8425-A845-73AC-334E54D4249F}"/>
              </a:ext>
            </a:extLst>
          </p:cNvPr>
          <p:cNvCxnSpPr/>
          <p:nvPr/>
        </p:nvCxnSpPr>
        <p:spPr>
          <a:xfrm>
            <a:off x="9986197" y="287947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36C04555-FA0A-4706-9366-66CE48290853}"/>
              </a:ext>
            </a:extLst>
          </p:cNvPr>
          <p:cNvCxnSpPr/>
          <p:nvPr/>
        </p:nvCxnSpPr>
        <p:spPr>
          <a:xfrm>
            <a:off x="9986197" y="309283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DBFAB92-CE9A-74A4-7CA1-D5755CAB856C}"/>
              </a:ext>
            </a:extLst>
          </p:cNvPr>
          <p:cNvCxnSpPr/>
          <p:nvPr/>
        </p:nvCxnSpPr>
        <p:spPr>
          <a:xfrm>
            <a:off x="9964009" y="3353342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048EA89-B5AB-5959-55CA-5C773533F649}"/>
              </a:ext>
            </a:extLst>
          </p:cNvPr>
          <p:cNvCxnSpPr/>
          <p:nvPr/>
        </p:nvCxnSpPr>
        <p:spPr>
          <a:xfrm>
            <a:off x="9964009" y="3566702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8237F7F5-0C94-7115-39B8-58A9CED11F47}"/>
              </a:ext>
            </a:extLst>
          </p:cNvPr>
          <p:cNvCxnSpPr/>
          <p:nvPr/>
        </p:nvCxnSpPr>
        <p:spPr>
          <a:xfrm>
            <a:off x="9986197" y="3862378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80C297FD-EE9E-4D3F-A3CE-A3812344C32F}"/>
              </a:ext>
            </a:extLst>
          </p:cNvPr>
          <p:cNvCxnSpPr/>
          <p:nvPr/>
        </p:nvCxnSpPr>
        <p:spPr>
          <a:xfrm>
            <a:off x="9986197" y="4075738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95807F95-6B27-061C-BB60-2F2F41748A23}"/>
              </a:ext>
            </a:extLst>
          </p:cNvPr>
          <p:cNvCxnSpPr/>
          <p:nvPr/>
        </p:nvCxnSpPr>
        <p:spPr>
          <a:xfrm>
            <a:off x="9964009" y="433625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E947B50B-BEEC-709D-859E-55CC0E880FAD}"/>
              </a:ext>
            </a:extLst>
          </p:cNvPr>
          <p:cNvCxnSpPr/>
          <p:nvPr/>
        </p:nvCxnSpPr>
        <p:spPr>
          <a:xfrm>
            <a:off x="9964009" y="454961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26C14D38-529C-78D0-E92A-D4516B9FEE59}"/>
              </a:ext>
            </a:extLst>
          </p:cNvPr>
          <p:cNvCxnSpPr/>
          <p:nvPr/>
        </p:nvCxnSpPr>
        <p:spPr>
          <a:xfrm>
            <a:off x="9964009" y="479345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E4932D3-EEA3-DF89-2EAA-CABD9D9EAA0E}"/>
              </a:ext>
            </a:extLst>
          </p:cNvPr>
          <p:cNvCxnSpPr/>
          <p:nvPr/>
        </p:nvCxnSpPr>
        <p:spPr>
          <a:xfrm>
            <a:off x="9964009" y="5006810"/>
            <a:ext cx="862210" cy="0"/>
          </a:xfrm>
          <a:prstGeom prst="line">
            <a:avLst/>
          </a:prstGeom>
          <a:ln>
            <a:solidFill>
              <a:srgbClr val="92D050">
                <a:alpha val="28000"/>
              </a:srgbClr>
            </a:solidFill>
          </a:ln>
          <a:effectLst>
            <a:glow rad="25400">
              <a:srgbClr val="FFFF00"/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8B9EC3C5-633A-E337-0B8D-4AFD0DBA52F8}"/>
              </a:ext>
            </a:extLst>
          </p:cNvPr>
          <p:cNvSpPr txBox="1"/>
          <p:nvPr/>
        </p:nvSpPr>
        <p:spPr>
          <a:xfrm>
            <a:off x="9448740" y="2353399"/>
            <a:ext cx="14047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000" dirty="0"/>
              <a:t>Dense(128, ReLU) + Dropout(0.3) </a:t>
            </a:r>
          </a:p>
        </p:txBody>
      </p:sp>
      <p:sp>
        <p:nvSpPr>
          <p:cNvPr id="118" name="Flowchart: Manual Operation 117">
            <a:extLst>
              <a:ext uri="{FF2B5EF4-FFF2-40B4-BE49-F238E27FC236}">
                <a16:creationId xmlns:a16="http://schemas.microsoft.com/office/drawing/2014/main" id="{ED4079B4-6CCE-BB91-29DA-D1D9DD99E253}"/>
              </a:ext>
            </a:extLst>
          </p:cNvPr>
          <p:cNvSpPr/>
          <p:nvPr/>
        </p:nvSpPr>
        <p:spPr>
          <a:xfrm rot="5400000">
            <a:off x="7434114" y="2985249"/>
            <a:ext cx="2540399" cy="2196206"/>
          </a:xfrm>
          <a:prstGeom prst="flowChartManualOperation">
            <a:avLst/>
          </a:prstGeom>
          <a:solidFill>
            <a:srgbClr val="196ECB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B2410BE7-247B-563A-8A0E-35DD4D281EFF}"/>
              </a:ext>
            </a:extLst>
          </p:cNvPr>
          <p:cNvSpPr txBox="1"/>
          <p:nvPr/>
        </p:nvSpPr>
        <p:spPr>
          <a:xfrm>
            <a:off x="10221091" y="3191897"/>
            <a:ext cx="367216" cy="1531458"/>
          </a:xfrm>
          <a:prstGeom prst="rect">
            <a:avLst/>
          </a:prstGeom>
          <a:noFill/>
        </p:spPr>
        <p:txBody>
          <a:bodyPr vert="wordArtVert" wrap="square">
            <a:spAutoFit/>
          </a:bodyPr>
          <a:lstStyle/>
          <a:p>
            <a:r>
              <a:rPr lang="nl-NL" sz="1000" dirty="0"/>
              <a:t>Softmax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233AE3A-8A2E-C080-65F0-9A6B6DA4DB40}"/>
              </a:ext>
            </a:extLst>
          </p:cNvPr>
          <p:cNvSpPr txBox="1"/>
          <p:nvPr/>
        </p:nvSpPr>
        <p:spPr>
          <a:xfrm>
            <a:off x="10978658" y="3381754"/>
            <a:ext cx="367216" cy="1531458"/>
          </a:xfrm>
          <a:prstGeom prst="rect">
            <a:avLst/>
          </a:prstGeom>
          <a:noFill/>
        </p:spPr>
        <p:txBody>
          <a:bodyPr vert="wordArtVert" wrap="square">
            <a:spAutoFit/>
          </a:bodyPr>
          <a:lstStyle/>
          <a:p>
            <a:r>
              <a:rPr lang="nl-NL" sz="1000" dirty="0"/>
              <a:t>OUTPUT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46AEC93-A215-843F-94BC-772905AF060A}"/>
              </a:ext>
            </a:extLst>
          </p:cNvPr>
          <p:cNvSpPr txBox="1"/>
          <p:nvPr/>
        </p:nvSpPr>
        <p:spPr>
          <a:xfrm>
            <a:off x="5615658" y="1830663"/>
            <a:ext cx="124524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000" dirty="0"/>
              <a:t>MobileNetV2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2E2D6A4-4E2E-490B-1E10-BFDD84AF51FB}"/>
              </a:ext>
            </a:extLst>
          </p:cNvPr>
          <p:cNvSpPr txBox="1"/>
          <p:nvPr/>
        </p:nvSpPr>
        <p:spPr>
          <a:xfrm>
            <a:off x="7736529" y="4691041"/>
            <a:ext cx="169702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000" dirty="0"/>
              <a:t>GlobalAveragePooling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6" name="3D Model 125" descr="Light Gray Sphere">
                <a:extLst>
                  <a:ext uri="{FF2B5EF4-FFF2-40B4-BE49-F238E27FC236}">
                    <a16:creationId xmlns:a16="http://schemas.microsoft.com/office/drawing/2014/main" id="{6EF01EAA-9713-D59D-7F70-0BDC02206B1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6923198"/>
                  </p:ext>
                </p:extLst>
              </p:nvPr>
            </p:nvGraphicFramePr>
            <p:xfrm>
              <a:off x="3287602" y="4569261"/>
              <a:ext cx="160888" cy="26112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0888" cy="261126"/>
                    </a:xfrm>
                    <a:prstGeom prst="rect">
                      <a:avLst/>
                    </a:prstGeom>
                    <a:solidFill>
                      <a:srgbClr val="92D050">
                        <a:alpha val="54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41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6" name="3D Model 125" descr="Light Gray Sphere">
                <a:extLst>
                  <a:ext uri="{FF2B5EF4-FFF2-40B4-BE49-F238E27FC236}">
                    <a16:creationId xmlns:a16="http://schemas.microsoft.com/office/drawing/2014/main" id="{6EF01EAA-9713-D59D-7F70-0BDC02206B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287602" y="4569261"/>
                <a:ext cx="160888" cy="261126"/>
              </a:xfrm>
              <a:prstGeom prst="rect">
                <a:avLst/>
              </a:prstGeom>
              <a:solidFill>
                <a:srgbClr val="92D050">
                  <a:alpha val="54000"/>
                </a:srgbClr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7" name="3D Model 126" descr="Light Gray Sphere">
                <a:extLst>
                  <a:ext uri="{FF2B5EF4-FFF2-40B4-BE49-F238E27FC236}">
                    <a16:creationId xmlns:a16="http://schemas.microsoft.com/office/drawing/2014/main" id="{B43CDF23-FA43-DACC-348C-F703BC2B07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01522956"/>
                  </p:ext>
                </p:extLst>
              </p:nvPr>
            </p:nvGraphicFramePr>
            <p:xfrm>
              <a:off x="3785006" y="4063632"/>
              <a:ext cx="210155" cy="21524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10155" cy="215245"/>
                    </a:xfrm>
                    <a:prstGeom prst="rect">
                      <a:avLst/>
                    </a:prstGeom>
                    <a:solidFill>
                      <a:srgbClr val="00B0F0">
                        <a:alpha val="27000"/>
                      </a:srgbClr>
                    </a:solidFill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 ax="-450956" ay="223072" az="-29411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2841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7" name="3D Model 126" descr="Light Gray Sphere">
                <a:extLst>
                  <a:ext uri="{FF2B5EF4-FFF2-40B4-BE49-F238E27FC236}">
                    <a16:creationId xmlns:a16="http://schemas.microsoft.com/office/drawing/2014/main" id="{B43CDF23-FA43-DACC-348C-F703BC2B07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785006" y="4063632"/>
                <a:ext cx="210155" cy="215245"/>
              </a:xfrm>
              <a:prstGeom prst="rect">
                <a:avLst/>
              </a:prstGeom>
              <a:solidFill>
                <a:srgbClr val="00B0F0">
                  <a:alpha val="27000"/>
                </a:srgbClr>
              </a:solidFill>
            </p:spPr>
          </p:pic>
        </mc:Fallback>
      </mc:AlternateContent>
      <p:sp>
        <p:nvSpPr>
          <p:cNvPr id="129" name="Rectangle 128">
            <a:extLst>
              <a:ext uri="{FF2B5EF4-FFF2-40B4-BE49-F238E27FC236}">
                <a16:creationId xmlns:a16="http://schemas.microsoft.com/office/drawing/2014/main" id="{CFCDE815-01E7-62DF-8C49-49ECAC25B715}"/>
              </a:ext>
            </a:extLst>
          </p:cNvPr>
          <p:cNvSpPr/>
          <p:nvPr/>
        </p:nvSpPr>
        <p:spPr>
          <a:xfrm>
            <a:off x="4715826" y="2721501"/>
            <a:ext cx="267761" cy="27513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0A6DD60A-8C41-B713-3224-4B944CA642E7}"/>
              </a:ext>
            </a:extLst>
          </p:cNvPr>
          <p:cNvSpPr/>
          <p:nvPr/>
        </p:nvSpPr>
        <p:spPr>
          <a:xfrm>
            <a:off x="4868226" y="2873901"/>
            <a:ext cx="267761" cy="27513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963B5FBD-F123-C3A7-701D-4B851D040914}"/>
              </a:ext>
            </a:extLst>
          </p:cNvPr>
          <p:cNvSpPr/>
          <p:nvPr/>
        </p:nvSpPr>
        <p:spPr>
          <a:xfrm>
            <a:off x="5020626" y="3026301"/>
            <a:ext cx="267761" cy="275134"/>
          </a:xfrm>
          <a:prstGeom prst="rect">
            <a:avLst/>
          </a:prstGeom>
          <a:solidFill>
            <a:schemeClr val="accent5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3" name="Flowchart: Manual Operation 132">
            <a:extLst>
              <a:ext uri="{FF2B5EF4-FFF2-40B4-BE49-F238E27FC236}">
                <a16:creationId xmlns:a16="http://schemas.microsoft.com/office/drawing/2014/main" id="{E9BCC131-4606-C380-9EAA-49A33CA3BDC6}"/>
              </a:ext>
            </a:extLst>
          </p:cNvPr>
          <p:cNvSpPr/>
          <p:nvPr/>
        </p:nvSpPr>
        <p:spPr>
          <a:xfrm rot="5400000">
            <a:off x="5407956" y="2734228"/>
            <a:ext cx="415404" cy="826122"/>
          </a:xfrm>
          <a:prstGeom prst="flowChartManualOperation">
            <a:avLst/>
          </a:prstGeom>
          <a:solidFill>
            <a:srgbClr val="196ECB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41B136B-15A3-F97D-9390-0E70BA26CDA8}"/>
              </a:ext>
            </a:extLst>
          </p:cNvPr>
          <p:cNvSpPr txBox="1"/>
          <p:nvPr/>
        </p:nvSpPr>
        <p:spPr>
          <a:xfrm>
            <a:off x="4402629" y="2298836"/>
            <a:ext cx="367216" cy="1531458"/>
          </a:xfrm>
          <a:prstGeom prst="rect">
            <a:avLst/>
          </a:prstGeom>
          <a:noFill/>
        </p:spPr>
        <p:txBody>
          <a:bodyPr vert="wordArtVert" wrap="square">
            <a:spAutoFit/>
          </a:bodyPr>
          <a:lstStyle/>
          <a:p>
            <a:r>
              <a:rPr lang="nl-NL" sz="1000" dirty="0"/>
              <a:t>INPUT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9FA6EA0F-0C50-7817-E907-A125F6E3613F}"/>
              </a:ext>
            </a:extLst>
          </p:cNvPr>
          <p:cNvSpPr/>
          <p:nvPr/>
        </p:nvSpPr>
        <p:spPr>
          <a:xfrm>
            <a:off x="4484381" y="1752951"/>
            <a:ext cx="7321375" cy="407415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Octahedron">
                <a:extLst>
                  <a:ext uri="{FF2B5EF4-FFF2-40B4-BE49-F238E27FC236}">
                    <a16:creationId xmlns:a16="http://schemas.microsoft.com/office/drawing/2014/main" id="{4A419A0B-2877-9C41-030E-3680CAE33C2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79006484"/>
                  </p:ext>
                </p:extLst>
              </p:nvPr>
            </p:nvGraphicFramePr>
            <p:xfrm>
              <a:off x="6672165" y="3178570"/>
              <a:ext cx="2008447" cy="1760960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2008447" cy="1760960"/>
                    </a:xfrm>
                    <a:prstGeom prst="rect">
                      <a:avLst/>
                    </a:prstGeom>
                    <a:effectLst>
                      <a:glow rad="355600">
                        <a:schemeClr val="accent1">
                          <a:alpha val="58000"/>
                        </a:schemeClr>
                      </a:glow>
                      <a:reflection blurRad="6350" stA="52000" endA="300" endPos="35000" dir="5400000" sy="-100000" algn="bl" rotWithShape="0"/>
                    </a:effectLst>
                  </am3d:spPr>
                  <am3d:camera>
                    <am3d:pos x="0" y="0" z="7782515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049166" d="1000000"/>
                    <am3d:preTrans dx="116092" dy="-15611122" dz="-99720"/>
                    <am3d:scale>
                      <am3d:sx n="1000000" d="1000000"/>
                      <am3d:sy n="1000000" d="1000000"/>
                      <am3d:sz n="1000000" d="1000000"/>
                    </am3d:scale>
                    <am3d:rot ax="-10038791" ay="-3983411" az="10100697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34172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Octahedron">
                <a:extLst>
                  <a:ext uri="{FF2B5EF4-FFF2-40B4-BE49-F238E27FC236}">
                    <a16:creationId xmlns:a16="http://schemas.microsoft.com/office/drawing/2014/main" id="{4A419A0B-2877-9C41-030E-3680CAE33C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672165" y="3178570"/>
                <a:ext cx="2008447" cy="1760960"/>
              </a:xfrm>
              <a:prstGeom prst="rect">
                <a:avLst/>
              </a:prstGeom>
              <a:effectLst>
                <a:glow rad="355600">
                  <a:schemeClr val="accent1">
                    <a:alpha val="58000"/>
                  </a:schemeClr>
                </a:glow>
                <a:reflection blurRad="6350" stA="52000" endA="300" endPos="35000" dir="5400000" sy="-100000" algn="bl" rotWithShape="0"/>
              </a:effectLst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831804CD-594D-5959-3487-FC5843DADE37}"/>
              </a:ext>
            </a:extLst>
          </p:cNvPr>
          <p:cNvSpPr/>
          <p:nvPr/>
        </p:nvSpPr>
        <p:spPr>
          <a:xfrm>
            <a:off x="2517238" y="2893491"/>
            <a:ext cx="231259" cy="259600"/>
          </a:xfrm>
          <a:prstGeom prst="rect">
            <a:avLst/>
          </a:prstGeom>
          <a:gradFill flip="none" rotWithShape="1">
            <a:gsLst>
              <a:gs pos="0">
                <a:srgbClr val="E8C638">
                  <a:tint val="66000"/>
                  <a:satMod val="160000"/>
                </a:srgbClr>
              </a:gs>
              <a:gs pos="50000">
                <a:srgbClr val="E8C638">
                  <a:tint val="44500"/>
                  <a:satMod val="160000"/>
                </a:srgbClr>
              </a:gs>
              <a:gs pos="100000">
                <a:srgbClr val="E8C638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5556B5F3-3449-9A91-2280-FFF0EA587AB8}"/>
              </a:ext>
            </a:extLst>
          </p:cNvPr>
          <p:cNvSpPr/>
          <p:nvPr/>
        </p:nvSpPr>
        <p:spPr>
          <a:xfrm>
            <a:off x="2632990" y="2928705"/>
            <a:ext cx="86807" cy="229266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Cube 8">
            <a:extLst>
              <a:ext uri="{FF2B5EF4-FFF2-40B4-BE49-F238E27FC236}">
                <a16:creationId xmlns:a16="http://schemas.microsoft.com/office/drawing/2014/main" id="{D084FA3E-2DF9-2808-0CE7-4106D53D4B53}"/>
              </a:ext>
            </a:extLst>
          </p:cNvPr>
          <p:cNvSpPr/>
          <p:nvPr/>
        </p:nvSpPr>
        <p:spPr>
          <a:xfrm>
            <a:off x="2571794" y="2928705"/>
            <a:ext cx="117782" cy="245516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Cube 9">
            <a:extLst>
              <a:ext uri="{FF2B5EF4-FFF2-40B4-BE49-F238E27FC236}">
                <a16:creationId xmlns:a16="http://schemas.microsoft.com/office/drawing/2014/main" id="{FA1171C3-F8A8-406D-7586-C18F0E8CB3DD}"/>
              </a:ext>
            </a:extLst>
          </p:cNvPr>
          <p:cNvSpPr/>
          <p:nvPr/>
        </p:nvSpPr>
        <p:spPr>
          <a:xfrm>
            <a:off x="2681312" y="2989715"/>
            <a:ext cx="75988" cy="160483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Cube 10">
            <a:extLst>
              <a:ext uri="{FF2B5EF4-FFF2-40B4-BE49-F238E27FC236}">
                <a16:creationId xmlns:a16="http://schemas.microsoft.com/office/drawing/2014/main" id="{9DFE4D49-E220-892A-923C-AA179056ED05}"/>
              </a:ext>
            </a:extLst>
          </p:cNvPr>
          <p:cNvSpPr/>
          <p:nvPr/>
        </p:nvSpPr>
        <p:spPr>
          <a:xfrm>
            <a:off x="2719797" y="2981942"/>
            <a:ext cx="70637" cy="149747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75165EB2-53F5-C22F-B2FE-B9051C24E7DE}"/>
              </a:ext>
            </a:extLst>
          </p:cNvPr>
          <p:cNvSpPr/>
          <p:nvPr/>
        </p:nvSpPr>
        <p:spPr>
          <a:xfrm>
            <a:off x="2737898" y="3001897"/>
            <a:ext cx="70637" cy="149747"/>
          </a:xfrm>
          <a:prstGeom prst="cube">
            <a:avLst>
              <a:gd name="adj" fmla="val 86794"/>
            </a:avLst>
          </a:prstGeom>
          <a:solidFill>
            <a:schemeClr val="tx1">
              <a:alpha val="60000"/>
            </a:schemeClr>
          </a:solidFill>
          <a:ln>
            <a:solidFill>
              <a:schemeClr val="tx2"/>
            </a:solidFill>
          </a:ln>
          <a:scene3d>
            <a:camera prst="orthographicFront"/>
            <a:lightRig rig="threePt" dir="t">
              <a:rot lat="0" lon="0" rev="4800000"/>
            </a:lightRig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Octahedron">
                <a:extLst>
                  <a:ext uri="{FF2B5EF4-FFF2-40B4-BE49-F238E27FC236}">
                    <a16:creationId xmlns:a16="http://schemas.microsoft.com/office/drawing/2014/main" id="{24317654-FBAB-E8B3-DBCA-AD92AE1BE49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25148388"/>
                  </p:ext>
                </p:extLst>
              </p:nvPr>
            </p:nvGraphicFramePr>
            <p:xfrm flipH="1">
              <a:off x="1236341" y="3429000"/>
              <a:ext cx="375354" cy="347467"/>
            </p:xfrm>
            <a:graphic>
              <a:graphicData uri="http://schemas.microsoft.com/office/drawing/2017/model3d">
                <am3d:model3d r:embed="rId11">
                  <am3d:spPr>
                    <a:xfrm flipH="1">
                      <a:off x="0" y="0"/>
                      <a:ext cx="375354" cy="347467"/>
                    </a:xfrm>
                    <a:prstGeom prst="rect">
                      <a:avLst/>
                    </a:prstGeom>
                    <a:effectLst>
                      <a:glow rad="355600">
                        <a:schemeClr val="accent1">
                          <a:alpha val="58000"/>
                        </a:schemeClr>
                      </a:glow>
                      <a:reflection blurRad="6350" stA="52000" endA="300" endPos="35000" dir="5400000" sy="-100000" algn="bl" rotWithShape="0"/>
                    </a:effectLst>
                  </am3d:spPr>
                  <am3d:camera>
                    <am3d:pos x="0" y="0" z="7782515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049166" d="1000000"/>
                    <am3d:preTrans dx="116092" dy="-15611122" dz="-99720"/>
                    <am3d:scale>
                      <am3d:sx n="1000000" d="1000000"/>
                      <am3d:sy n="1000000" d="1000000"/>
                      <am3d:sz n="1000000" d="1000000"/>
                    </am3d:scale>
                    <am3d:rot ax="-3975879" ay="-105100" az="-10561420"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5067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Octahedron">
                <a:extLst>
                  <a:ext uri="{FF2B5EF4-FFF2-40B4-BE49-F238E27FC236}">
                    <a16:creationId xmlns:a16="http://schemas.microsoft.com/office/drawing/2014/main" id="{24317654-FBAB-E8B3-DBCA-AD92AE1BE49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 flipH="1">
                <a:off x="1236341" y="3429000"/>
                <a:ext cx="375354" cy="347467"/>
              </a:xfrm>
              <a:prstGeom prst="rect">
                <a:avLst/>
              </a:prstGeom>
              <a:effectLst>
                <a:glow rad="355600">
                  <a:schemeClr val="accent1">
                    <a:alpha val="58000"/>
                  </a:schemeClr>
                </a:glow>
                <a:reflection blurRad="6350" stA="52000" endA="300" endPos="35000" dir="5400000" sy="-100000" algn="bl" rotWithShape="0"/>
              </a:effectLst>
            </p:spPr>
          </p:pic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D134C1FB-7C7F-A7D5-85B0-15ACA75A024A}"/>
              </a:ext>
            </a:extLst>
          </p:cNvPr>
          <p:cNvSpPr txBox="1"/>
          <p:nvPr/>
        </p:nvSpPr>
        <p:spPr>
          <a:xfrm>
            <a:off x="6385550" y="171697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4F4F00"/>
                </a:solidFill>
              </a:rPr>
              <a:t>ImageNet: 1.4M images,</a:t>
            </a:r>
          </a:p>
          <a:p>
            <a:r>
              <a:rPr lang="en-US" sz="1200" b="1" dirty="0">
                <a:solidFill>
                  <a:srgbClr val="4F4F00"/>
                </a:solidFill>
              </a:rPr>
              <a:t>1000 classes</a:t>
            </a:r>
            <a:endParaRPr lang="en-NL" sz="1200" b="1" dirty="0">
              <a:solidFill>
                <a:srgbClr val="4F4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556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AAE95-9FDF-5057-7A5C-DCE910E6C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>
            <a:extLst>
              <a:ext uri="{FF2B5EF4-FFF2-40B4-BE49-F238E27FC236}">
                <a16:creationId xmlns:a16="http://schemas.microsoft.com/office/drawing/2014/main" id="{55442D41-2C1A-9B19-148A-FDC80C1C31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6538" y="273423"/>
            <a:ext cx="9144000" cy="683219"/>
          </a:xfrm>
        </p:spPr>
        <p:txBody>
          <a:bodyPr/>
          <a:lstStyle/>
          <a:p>
            <a:r>
              <a:rPr lang="en-US" dirty="0"/>
              <a:t>FINE TUNING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5B29439-402B-4BAC-7419-B91BC3242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6313" y="1678293"/>
            <a:ext cx="6824450" cy="3797194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3545BF4-099F-A27C-42BC-E8E46B4C36D7}"/>
              </a:ext>
            </a:extLst>
          </p:cNvPr>
          <p:cNvSpPr/>
          <p:nvPr/>
        </p:nvSpPr>
        <p:spPr>
          <a:xfrm>
            <a:off x="4610100" y="2046566"/>
            <a:ext cx="3759200" cy="3213100"/>
          </a:xfrm>
          <a:prstGeom prst="roundRect">
            <a:avLst/>
          </a:prstGeom>
          <a:gradFill flip="none" rotWithShape="1">
            <a:gsLst>
              <a:gs pos="0">
                <a:srgbClr val="4F4F00">
                  <a:tint val="66000"/>
                  <a:satMod val="160000"/>
                </a:srgbClr>
              </a:gs>
              <a:gs pos="50000">
                <a:srgbClr val="4F4F00">
                  <a:tint val="44500"/>
                  <a:satMod val="160000"/>
                </a:srgbClr>
              </a:gs>
              <a:gs pos="100000">
                <a:srgbClr val="4F4F00">
                  <a:tint val="23500"/>
                  <a:satMod val="16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3D Model 17" descr="Hexagonal Pyramid White">
                <a:extLst>
                  <a:ext uri="{FF2B5EF4-FFF2-40B4-BE49-F238E27FC236}">
                    <a16:creationId xmlns:a16="http://schemas.microsoft.com/office/drawing/2014/main" id="{B5DC1835-BC28-F2B7-F3B5-9884ECBFB0B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42729603"/>
                  </p:ext>
                </p:extLst>
              </p:nvPr>
            </p:nvGraphicFramePr>
            <p:xfrm rot="4525679">
              <a:off x="5134058" y="1630417"/>
              <a:ext cx="3266701" cy="4352428"/>
            </p:xfrm>
            <a:graphic>
              <a:graphicData uri="http://schemas.microsoft.com/office/drawing/2017/model3d">
                <am3d:model3d r:embed="rId4">
                  <am3d:spPr>
                    <a:xfrm rot="4525679">
                      <a:off x="0" y="0"/>
                      <a:ext cx="3266701" cy="4352428"/>
                    </a:xfrm>
                    <a:prstGeom prst="rect">
                      <a:avLst/>
                    </a:prstGeom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m3d:spPr>
                  <am3d:camera>
                    <am3d:pos x="0" y="0" z="664642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637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506938" ay="-1671079" az="121182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6381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3D Model 17" descr="Hexagonal Pyramid White">
                <a:extLst>
                  <a:ext uri="{FF2B5EF4-FFF2-40B4-BE49-F238E27FC236}">
                    <a16:creationId xmlns:a16="http://schemas.microsoft.com/office/drawing/2014/main" id="{B5DC1835-BC28-F2B7-F3B5-9884ECBFB0B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4525679">
                <a:off x="5134058" y="1630417"/>
                <a:ext cx="3266701" cy="4352428"/>
              </a:xfrm>
              <a:prstGeom prst="rect">
                <a:avLst/>
              </a:prstGeom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p:spPr>
          </p:pic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FBBD4451-469F-EC67-17A7-A6B8B5747A5A}"/>
              </a:ext>
            </a:extLst>
          </p:cNvPr>
          <p:cNvSpPr/>
          <p:nvPr/>
        </p:nvSpPr>
        <p:spPr>
          <a:xfrm>
            <a:off x="4624368" y="1760895"/>
            <a:ext cx="3702050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UNFREEZE THE DEEPER LEVELS FROM 100</a:t>
            </a:r>
            <a:endParaRPr lang="en-NL" sz="1000" dirty="0"/>
          </a:p>
        </p:txBody>
      </p:sp>
    </p:spTree>
    <p:extLst>
      <p:ext uri="{BB962C8B-B14F-4D97-AF65-F5344CB8AC3E}">
        <p14:creationId xmlns:p14="http://schemas.microsoft.com/office/powerpoint/2010/main" val="1042826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80BD6-32A0-323B-2663-83A64FF18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>
            <a:extLst>
              <a:ext uri="{FF2B5EF4-FFF2-40B4-BE49-F238E27FC236}">
                <a16:creationId xmlns:a16="http://schemas.microsoft.com/office/drawing/2014/main" id="{28257DE7-E5E9-42E6-FBD2-CDB5DD9EC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6984" y="273423"/>
            <a:ext cx="9144000" cy="683219"/>
          </a:xfrm>
        </p:spPr>
        <p:txBody>
          <a:bodyPr/>
          <a:lstStyle/>
          <a:p>
            <a:r>
              <a:rPr lang="en-US" dirty="0"/>
              <a:t>EVALUATION ON ACCURACIES AND LOSSES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84CDA3-B316-182E-19B8-A1CD4602ADA5}"/>
              </a:ext>
            </a:extLst>
          </p:cNvPr>
          <p:cNvSpPr/>
          <p:nvPr/>
        </p:nvSpPr>
        <p:spPr>
          <a:xfrm>
            <a:off x="1004868" y="1026398"/>
            <a:ext cx="2703532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CNN BASE MODEL</a:t>
            </a:r>
            <a:endParaRPr lang="en-NL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44D099-712B-FA96-8260-675E92DAD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62" y="1574800"/>
            <a:ext cx="3314527" cy="21195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FD3926-B8BC-5D8C-D321-7D54814083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138" y="3707880"/>
            <a:ext cx="3232851" cy="213836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D02DC90-CDC5-2FC5-D47D-2F02F97B7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856" y="3556382"/>
            <a:ext cx="2823155" cy="244135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2348B29-9F4A-01A3-E717-772D3A1523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2618" y="1313136"/>
            <a:ext cx="2823155" cy="229117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2BD5508-EA46-2A7A-7771-01AF2A720B73}"/>
              </a:ext>
            </a:extLst>
          </p:cNvPr>
          <p:cNvSpPr/>
          <p:nvPr/>
        </p:nvSpPr>
        <p:spPr>
          <a:xfrm>
            <a:off x="4738668" y="1026398"/>
            <a:ext cx="2703532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TRANSFER LEARNING</a:t>
            </a:r>
            <a:endParaRPr lang="en-NL" sz="10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1F182B8-A2A9-CFBD-17B8-CCDB2138CF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9236" y="1313136"/>
            <a:ext cx="2900714" cy="230738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89DDFEC-B67C-EB81-74D8-250F0BCA18EE}"/>
              </a:ext>
            </a:extLst>
          </p:cNvPr>
          <p:cNvSpPr/>
          <p:nvPr/>
        </p:nvSpPr>
        <p:spPr>
          <a:xfrm>
            <a:off x="8326418" y="1026398"/>
            <a:ext cx="2703532" cy="33467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FINE TUNING</a:t>
            </a:r>
            <a:endParaRPr lang="en-NL" sz="10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F8F85BC-C423-6CF3-622C-984A79A4C2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67031" y="3622251"/>
            <a:ext cx="2822306" cy="23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89400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documentManagement/types"/>
    <ds:schemaRef ds:uri="16c05727-aa75-4e4a-9b5f-8a80a1165891"/>
    <ds:schemaRef ds:uri="http://purl.org/dc/elements/1.1/"/>
    <ds:schemaRef ds:uri="http://www.w3.org/XML/1998/namespace"/>
    <ds:schemaRef ds:uri="http://purl.org/dc/dcmitype/"/>
    <ds:schemaRef ds:uri="230e9df3-be65-4c73-a93b-d1236ebd677e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71af3243-3dd4-4a8d-8c0d-dd76da1f02a5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{12685F15-006E-4E4B-A129-F4A261D51FD8}tf55661986_win32</Template>
  <TotalTime>3399</TotalTime>
  <Words>2312</Words>
  <Application>Microsoft Office PowerPoint</Application>
  <PresentationFormat>Widescreen</PresentationFormat>
  <Paragraphs>254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Arial</vt:lpstr>
      <vt:lpstr>Arial Black</vt:lpstr>
      <vt:lpstr>Calibri</vt:lpstr>
      <vt:lpstr>Calibri Light</vt:lpstr>
      <vt:lpstr>Wingdings</vt:lpstr>
      <vt:lpstr>Custom</vt:lpstr>
      <vt:lpstr> </vt:lpstr>
      <vt:lpstr>DEEP LEARNING  FOR  COMPUTER VISION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PROJECT OVERVIEW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Happy Manaloto</dc:creator>
  <cp:lastModifiedBy>Gwen Blas</cp:lastModifiedBy>
  <cp:revision>12</cp:revision>
  <cp:lastPrinted>2025-04-26T08:02:57Z</cp:lastPrinted>
  <dcterms:created xsi:type="dcterms:W3CDTF">2025-04-18T19:59:44Z</dcterms:created>
  <dcterms:modified xsi:type="dcterms:W3CDTF">2025-04-26T08:24:39Z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